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371" r:id="rId9"/>
    <p:sldId id="360" r:id="rId10"/>
    <p:sldId id="372" r:id="rId11"/>
    <p:sldId id="367" r:id="rId12"/>
    <p:sldId id="373" r:id="rId13"/>
    <p:sldId id="368" r:id="rId14"/>
    <p:sldId id="374" r:id="rId15"/>
    <p:sldId id="369" r:id="rId16"/>
    <p:sldId id="375" r:id="rId17"/>
    <p:sldId id="314" r:id="rId18"/>
    <p:sldId id="412" r:id="rId19"/>
    <p:sldId id="413" r:id="rId20"/>
    <p:sldId id="355" r:id="rId21"/>
    <p:sldId id="376" r:id="rId22"/>
    <p:sldId id="370" r:id="rId23"/>
    <p:sldId id="377" r:id="rId24"/>
    <p:sldId id="3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8F362-1460-4237-B2B1-B89C99427594}" v="2" dt="2019-05-08T16:48:55.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9F88F362-1460-4237-B2B1-B89C99427594}"/>
    <pc:docChg chg="addSld modSld">
      <pc:chgData name="Davina Szilvasy" userId="59fb472d-eed4-4f11-9686-c2c8db02a2cd" providerId="ADAL" clId="{9F88F362-1460-4237-B2B1-B89C99427594}" dt="2019-05-08T16:57:58.721" v="6" actId="20577"/>
      <pc:docMkLst>
        <pc:docMk/>
      </pc:docMkLst>
      <pc:sldChg chg="modSp">
        <pc:chgData name="Davina Szilvasy" userId="59fb472d-eed4-4f11-9686-c2c8db02a2cd" providerId="ADAL" clId="{9F88F362-1460-4237-B2B1-B89C99427594}" dt="2019-05-08T16:57:58.721" v="6" actId="20577"/>
        <pc:sldMkLst>
          <pc:docMk/>
          <pc:sldMk cId="694101715" sldId="368"/>
        </pc:sldMkLst>
        <pc:spChg chg="mod">
          <ac:chgData name="Davina Szilvasy" userId="59fb472d-eed4-4f11-9686-c2c8db02a2cd" providerId="ADAL" clId="{9F88F362-1460-4237-B2B1-B89C99427594}" dt="2019-05-08T16:57:58.721" v="6" actId="20577"/>
          <ac:spMkLst>
            <pc:docMk/>
            <pc:sldMk cId="694101715" sldId="368"/>
            <ac:spMk id="19" creationId="{5252A847-DE45-4FA3-A1F8-EEBEB845FF8E}"/>
          </ac:spMkLst>
        </pc:spChg>
      </pc:sldChg>
      <pc:sldChg chg="modSp">
        <pc:chgData name="Davina Szilvasy" userId="59fb472d-eed4-4f11-9686-c2c8db02a2cd" providerId="ADAL" clId="{9F88F362-1460-4237-B2B1-B89C99427594}" dt="2019-05-08T16:57:55.397" v="5" actId="20577"/>
        <pc:sldMkLst>
          <pc:docMk/>
          <pc:sldMk cId="2437335768" sldId="374"/>
        </pc:sldMkLst>
        <pc:spChg chg="mod">
          <ac:chgData name="Davina Szilvasy" userId="59fb472d-eed4-4f11-9686-c2c8db02a2cd" providerId="ADAL" clId="{9F88F362-1460-4237-B2B1-B89C99427594}" dt="2019-05-08T16:57:55.397" v="5" actId="20577"/>
          <ac:spMkLst>
            <pc:docMk/>
            <pc:sldMk cId="2437335768" sldId="374"/>
            <ac:spMk id="19" creationId="{5252A847-DE45-4FA3-A1F8-EEBEB845FF8E}"/>
          </ac:spMkLst>
        </pc:spChg>
      </pc:sldChg>
      <pc:sldChg chg="addSp modSp add">
        <pc:chgData name="Davina Szilvasy" userId="59fb472d-eed4-4f11-9686-c2c8db02a2cd" providerId="ADAL" clId="{9F88F362-1460-4237-B2B1-B89C99427594}" dt="2019-05-08T16:49:11.844" v="4" actId="171"/>
        <pc:sldMkLst>
          <pc:docMk/>
          <pc:sldMk cId="3844832371" sldId="411"/>
        </pc:sldMkLst>
        <pc:picChg chg="add ord">
          <ac:chgData name="Davina Szilvasy" userId="59fb472d-eed4-4f11-9686-c2c8db02a2cd" providerId="ADAL" clId="{9F88F362-1460-4237-B2B1-B89C99427594}" dt="2019-05-08T16:49:11.844" v="4" actId="171"/>
          <ac:picMkLst>
            <pc:docMk/>
            <pc:sldMk cId="3844832371" sldId="411"/>
            <ac:picMk id="7" creationId="{08385D92-0652-44FE-89A2-9ED9688C4D7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1804111373503"/>
          <c:y val="0"/>
          <c:w val="0.68485869922266296"/>
          <c:h val="1"/>
        </c:manualLayout>
      </c:layout>
      <c:pieChart>
        <c:varyColors val="1"/>
        <c:ser>
          <c:idx val="0"/>
          <c:order val="0"/>
          <c:tx>
            <c:strRef>
              <c:f>Sheet1!$B$1</c:f>
              <c:strCache>
                <c:ptCount val="1"/>
                <c:pt idx="0">
                  <c:v>Favourite animal</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46A-45E7-AD6A-78B7AF272E0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46A-45E7-AD6A-78B7AF272E0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46A-45E7-AD6A-78B7AF272E0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46A-45E7-AD6A-78B7AF272E09}"/>
              </c:ext>
            </c:extLst>
          </c:dPt>
          <c:cat>
            <c:strRef>
              <c:f>Sheet1!$A$2:$A$5</c:f>
              <c:strCache>
                <c:ptCount val="4"/>
                <c:pt idx="0">
                  <c:v>Lions</c:v>
                </c:pt>
                <c:pt idx="1">
                  <c:v>Horses</c:v>
                </c:pt>
                <c:pt idx="2">
                  <c:v>Dolphins</c:v>
                </c:pt>
                <c:pt idx="3">
                  <c:v>Owls</c:v>
                </c:pt>
              </c:strCache>
            </c:strRef>
          </c:cat>
          <c:val>
            <c:numRef>
              <c:f>Sheet1!$B$2:$B$5</c:f>
              <c:numCache>
                <c:formatCode>General</c:formatCode>
                <c:ptCount val="4"/>
                <c:pt idx="0">
                  <c:v>4</c:v>
                </c:pt>
                <c:pt idx="1">
                  <c:v>2</c:v>
                </c:pt>
                <c:pt idx="2">
                  <c:v>1</c:v>
                </c:pt>
                <c:pt idx="3">
                  <c:v>1</c:v>
                </c:pt>
              </c:numCache>
            </c:numRef>
          </c:val>
          <c:extLst>
            <c:ext xmlns:c16="http://schemas.microsoft.com/office/drawing/2014/chart" uri="{C3380CC4-5D6E-409C-BE32-E72D297353CC}">
              <c16:uniqueId val="{00000008-646A-45E7-AD6A-78B7AF272E09}"/>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10870795413152046"/>
          <c:y val="0.20134655720132708"/>
          <c:w val="0.23128655499135631"/>
          <c:h val="0.573754652493291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BC-4204-93BA-0607C67A88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BC-4204-93BA-0607C67A88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BC-4204-93BA-0607C67A88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BC-4204-93BA-0607C67A8876}"/>
              </c:ext>
            </c:extLst>
          </c:dPt>
          <c:cat>
            <c:strRef>
              <c:f>Sheet1!$A$2:$A$5</c:f>
              <c:strCache>
                <c:ptCount val="4"/>
                <c:pt idx="0">
                  <c:v>Sweets</c:v>
                </c:pt>
                <c:pt idx="1">
                  <c:v>Crisps</c:v>
                </c:pt>
                <c:pt idx="2">
                  <c:v>Popcorn</c:v>
                </c:pt>
                <c:pt idx="3">
                  <c:v>Fruit</c:v>
                </c:pt>
              </c:strCache>
            </c:strRef>
          </c:cat>
          <c:val>
            <c:numRef>
              <c:f>Sheet1!$B$2:$B$5</c:f>
              <c:numCache>
                <c:formatCode>General</c:formatCode>
                <c:ptCount val="4"/>
                <c:pt idx="0">
                  <c:v>4</c:v>
                </c:pt>
                <c:pt idx="1">
                  <c:v>4</c:v>
                </c:pt>
                <c:pt idx="2">
                  <c:v>2</c:v>
                </c:pt>
                <c:pt idx="3">
                  <c:v>2</c:v>
                </c:pt>
              </c:numCache>
            </c:numRef>
          </c:val>
          <c:extLst>
            <c:ext xmlns:c16="http://schemas.microsoft.com/office/drawing/2014/chart" uri="{C3380CC4-5D6E-409C-BE32-E72D297353CC}">
              <c16:uniqueId val="{00000008-52BC-4204-93BA-0607C67A887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37128828388659"/>
          <c:y val="0.20432044281336267"/>
          <c:w val="0.38084863606397429"/>
          <c:h val="0.609237197110789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BC-4204-93BA-0607C67A88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BC-4204-93BA-0607C67A88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BC-4204-93BA-0607C67A88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BC-4204-93BA-0607C67A8876}"/>
              </c:ext>
            </c:extLst>
          </c:dPt>
          <c:cat>
            <c:strRef>
              <c:f>Sheet1!$A$2:$A$5</c:f>
              <c:strCache>
                <c:ptCount val="4"/>
                <c:pt idx="0">
                  <c:v>Sweets</c:v>
                </c:pt>
                <c:pt idx="1">
                  <c:v>Crisps</c:v>
                </c:pt>
                <c:pt idx="2">
                  <c:v>Popcorn</c:v>
                </c:pt>
                <c:pt idx="3">
                  <c:v>Fruit</c:v>
                </c:pt>
              </c:strCache>
            </c:strRef>
          </c:cat>
          <c:val>
            <c:numRef>
              <c:f>Sheet1!$B$2:$B$5</c:f>
              <c:numCache>
                <c:formatCode>General</c:formatCode>
                <c:ptCount val="4"/>
                <c:pt idx="0">
                  <c:v>4</c:v>
                </c:pt>
                <c:pt idx="1">
                  <c:v>4</c:v>
                </c:pt>
                <c:pt idx="2">
                  <c:v>2</c:v>
                </c:pt>
                <c:pt idx="3">
                  <c:v>2</c:v>
                </c:pt>
              </c:numCache>
            </c:numRef>
          </c:val>
          <c:extLst>
            <c:ext xmlns:c16="http://schemas.microsoft.com/office/drawing/2014/chart" uri="{C3380CC4-5D6E-409C-BE32-E72D297353CC}">
              <c16:uniqueId val="{00000008-52BC-4204-93BA-0607C67A887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37128828388659"/>
          <c:y val="0.20432044281336267"/>
          <c:w val="0.38084863606397429"/>
          <c:h val="0.609237197110789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9691080583406"/>
          <c:y val="0.11777628886928462"/>
          <c:w val="0.49921493162987607"/>
          <c:h val="0.79899517718781821"/>
        </c:manualLayout>
      </c:layout>
      <c:pieChart>
        <c:varyColors val="1"/>
        <c:ser>
          <c:idx val="0"/>
          <c:order val="0"/>
          <c:tx>
            <c:strRef>
              <c:f>Sheet1!$B$1</c:f>
              <c:strCache>
                <c:ptCount val="1"/>
                <c:pt idx="0">
                  <c:v>Sales</c:v>
                </c:pt>
              </c:strCache>
            </c:strRef>
          </c:tx>
          <c:explosion val="2"/>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9B8-47DC-B27B-BFB3DCCA4FB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9B8-47DC-B27B-BFB3DCCA4FBB}"/>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9B8-47DC-B27B-BFB3DCCA4FBB}"/>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79B8-47DC-B27B-BFB3DCCA4FBB}"/>
              </c:ext>
            </c:extLst>
          </c:dPt>
          <c:dLbls>
            <c:dLbl>
              <c:idx val="0"/>
              <c:layout>
                <c:manualLayout>
                  <c:x val="-8.1780225661311684E-2"/>
                  <c:y val="0.182917032886470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B8-47DC-B27B-BFB3DCCA4FBB}"/>
                </c:ext>
              </c:extLst>
            </c:dLbl>
            <c:dLbl>
              <c:idx val="1"/>
              <c:layout>
                <c:manualLayout>
                  <c:x val="-0.11539356036751384"/>
                  <c:y val="-8.61188480853607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B8-47DC-B27B-BFB3DCCA4FBB}"/>
                </c:ext>
              </c:extLst>
            </c:dLbl>
            <c:dLbl>
              <c:idx val="2"/>
              <c:layout>
                <c:manualLayout>
                  <c:x val="8.7767320295869186E-2"/>
                  <c:y val="-0.237626531152417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B8-47DC-B27B-BFB3DCCA4FBB}"/>
                </c:ext>
              </c:extLst>
            </c:dLbl>
            <c:dLbl>
              <c:idx val="3"/>
              <c:layout>
                <c:manualLayout>
                  <c:x val="9.9132997459394606E-2"/>
                  <c:y val="0.210555372842363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7.1702660571767912E-2"/>
                      <c:h val="0.11901701572140472"/>
                    </c:manualLayout>
                  </c15:layout>
                </c:ext>
                <c:ext xmlns:c16="http://schemas.microsoft.com/office/drawing/2014/chart" uri="{C3380CC4-5D6E-409C-BE32-E72D297353CC}">
                  <c16:uniqueId val="{00000007-79B8-47DC-B27B-BFB3DCCA4FB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Bike</c:v>
                </c:pt>
                <c:pt idx="1">
                  <c:v>Car</c:v>
                </c:pt>
                <c:pt idx="2">
                  <c:v>Walking</c:v>
                </c:pt>
                <c:pt idx="3">
                  <c:v>Scooter</c:v>
                </c:pt>
              </c:strCache>
            </c:strRef>
          </c:cat>
          <c:val>
            <c:numRef>
              <c:f>Sheet1!$B$2:$B$5</c:f>
              <c:numCache>
                <c:formatCode>General</c:formatCode>
                <c:ptCount val="4"/>
                <c:pt idx="0">
                  <c:v>90</c:v>
                </c:pt>
                <c:pt idx="1">
                  <c:v>90</c:v>
                </c:pt>
                <c:pt idx="2">
                  <c:v>180</c:v>
                </c:pt>
                <c:pt idx="3">
                  <c:v>90</c:v>
                </c:pt>
              </c:numCache>
            </c:numRef>
          </c:val>
          <c:extLst>
            <c:ext xmlns:c16="http://schemas.microsoft.com/office/drawing/2014/chart" uri="{C3380CC4-5D6E-409C-BE32-E72D297353CC}">
              <c16:uniqueId val="{00000008-79B8-47DC-B27B-BFB3DCCA4FBB}"/>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746202829366025"/>
          <c:y val="0.15366549785844139"/>
          <c:w val="0.25147076896596798"/>
          <c:h val="0.7102793920848183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9691080583406"/>
          <c:y val="0.11777628886928462"/>
          <c:w val="0.49921493162987607"/>
          <c:h val="0.79899517718781821"/>
        </c:manualLayout>
      </c:layout>
      <c:pieChart>
        <c:varyColors val="1"/>
        <c:ser>
          <c:idx val="0"/>
          <c:order val="0"/>
          <c:tx>
            <c:strRef>
              <c:f>Sheet1!$B$1</c:f>
              <c:strCache>
                <c:ptCount val="1"/>
                <c:pt idx="0">
                  <c:v>Sales</c:v>
                </c:pt>
              </c:strCache>
            </c:strRef>
          </c:tx>
          <c:explosion val="2"/>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FA8-47CC-B353-9D7CCA6D882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FA8-47CC-B353-9D7CCA6D882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FA8-47CC-B353-9D7CCA6D882F}"/>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5FA8-47CC-B353-9D7CCA6D882F}"/>
              </c:ext>
            </c:extLst>
          </c:dPt>
          <c:dLbls>
            <c:dLbl>
              <c:idx val="0"/>
              <c:layout>
                <c:manualLayout>
                  <c:x val="-8.1780225661311684E-2"/>
                  <c:y val="0.182917032886470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A8-47CC-B353-9D7CCA6D882F}"/>
                </c:ext>
              </c:extLst>
            </c:dLbl>
            <c:dLbl>
              <c:idx val="1"/>
              <c:layout>
                <c:manualLayout>
                  <c:x val="-0.11539356036751384"/>
                  <c:y val="-8.61188480853607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A8-47CC-B353-9D7CCA6D882F}"/>
                </c:ext>
              </c:extLst>
            </c:dLbl>
            <c:dLbl>
              <c:idx val="2"/>
              <c:layout>
                <c:manualLayout>
                  <c:x val="8.7767320295869186E-2"/>
                  <c:y val="-0.237626531152417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A8-47CC-B353-9D7CCA6D882F}"/>
                </c:ext>
              </c:extLst>
            </c:dLbl>
            <c:dLbl>
              <c:idx val="3"/>
              <c:layout>
                <c:manualLayout>
                  <c:x val="9.9132997459394606E-2"/>
                  <c:y val="0.210555372842363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7.1702660571767912E-2"/>
                      <c:h val="0.11901701572140472"/>
                    </c:manualLayout>
                  </c15:layout>
                </c:ext>
                <c:ext xmlns:c16="http://schemas.microsoft.com/office/drawing/2014/chart" uri="{C3380CC4-5D6E-409C-BE32-E72D297353CC}">
                  <c16:uniqueId val="{00000007-5FA8-47CC-B353-9D7CCA6D882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Bike</c:v>
                </c:pt>
                <c:pt idx="1">
                  <c:v>Car</c:v>
                </c:pt>
                <c:pt idx="2">
                  <c:v>Walking</c:v>
                </c:pt>
                <c:pt idx="3">
                  <c:v>Scooter</c:v>
                </c:pt>
              </c:strCache>
            </c:strRef>
          </c:cat>
          <c:val>
            <c:numRef>
              <c:f>Sheet1!$B$2:$B$5</c:f>
              <c:numCache>
                <c:formatCode>General</c:formatCode>
                <c:ptCount val="4"/>
                <c:pt idx="0">
                  <c:v>90</c:v>
                </c:pt>
                <c:pt idx="1">
                  <c:v>90</c:v>
                </c:pt>
                <c:pt idx="2">
                  <c:v>180</c:v>
                </c:pt>
                <c:pt idx="3">
                  <c:v>90</c:v>
                </c:pt>
              </c:numCache>
            </c:numRef>
          </c:val>
          <c:extLst>
            <c:ext xmlns:c16="http://schemas.microsoft.com/office/drawing/2014/chart" uri="{C3380CC4-5D6E-409C-BE32-E72D297353CC}">
              <c16:uniqueId val="{00000008-5FA8-47CC-B353-9D7CCA6D882F}"/>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746202829366025"/>
          <c:y val="0.15366549785844139"/>
          <c:w val="0.25147076896596798"/>
          <c:h val="0.7102793920848183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9691080583406"/>
          <c:y val="0.11777628886928462"/>
          <c:w val="0.49921493162987607"/>
          <c:h val="0.79899517718781821"/>
        </c:manualLayout>
      </c:layout>
      <c:pieChart>
        <c:varyColors val="1"/>
        <c:ser>
          <c:idx val="0"/>
          <c:order val="0"/>
          <c:tx>
            <c:strRef>
              <c:f>Sheet1!$B$1</c:f>
              <c:strCache>
                <c:ptCount val="1"/>
                <c:pt idx="0">
                  <c:v>Sales</c:v>
                </c:pt>
              </c:strCache>
            </c:strRef>
          </c:tx>
          <c:explosion val="2"/>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FA8-47CC-B353-9D7CCA6D882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FA8-47CC-B353-9D7CCA6D882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FA8-47CC-B353-9D7CCA6D882F}"/>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5FA8-47CC-B353-9D7CCA6D882F}"/>
              </c:ext>
            </c:extLst>
          </c:dPt>
          <c:dLbls>
            <c:dLbl>
              <c:idx val="0"/>
              <c:layout>
                <c:manualLayout>
                  <c:x val="-8.1780225661311684E-2"/>
                  <c:y val="0.182917032886470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A8-47CC-B353-9D7CCA6D882F}"/>
                </c:ext>
              </c:extLst>
            </c:dLbl>
            <c:dLbl>
              <c:idx val="1"/>
              <c:layout>
                <c:manualLayout>
                  <c:x val="-0.11539356036751384"/>
                  <c:y val="-8.61188480853607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A8-47CC-B353-9D7CCA6D882F}"/>
                </c:ext>
              </c:extLst>
            </c:dLbl>
            <c:dLbl>
              <c:idx val="2"/>
              <c:layout>
                <c:manualLayout>
                  <c:x val="8.7767320295869186E-2"/>
                  <c:y val="-0.237626531152417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A8-47CC-B353-9D7CCA6D882F}"/>
                </c:ext>
              </c:extLst>
            </c:dLbl>
            <c:dLbl>
              <c:idx val="3"/>
              <c:layout>
                <c:manualLayout>
                  <c:x val="9.9132997459394606E-2"/>
                  <c:y val="0.210555372842363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7.1702660571767912E-2"/>
                      <c:h val="0.11901701572140472"/>
                    </c:manualLayout>
                  </c15:layout>
                </c:ext>
                <c:ext xmlns:c16="http://schemas.microsoft.com/office/drawing/2014/chart" uri="{C3380CC4-5D6E-409C-BE32-E72D297353CC}">
                  <c16:uniqueId val="{00000007-5FA8-47CC-B353-9D7CCA6D882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Bike</c:v>
                </c:pt>
                <c:pt idx="1">
                  <c:v>Car</c:v>
                </c:pt>
                <c:pt idx="2">
                  <c:v>Walking</c:v>
                </c:pt>
                <c:pt idx="3">
                  <c:v>Scooter</c:v>
                </c:pt>
              </c:strCache>
            </c:strRef>
          </c:cat>
          <c:val>
            <c:numRef>
              <c:f>Sheet1!$B$2:$B$5</c:f>
              <c:numCache>
                <c:formatCode>General</c:formatCode>
                <c:ptCount val="4"/>
                <c:pt idx="0">
                  <c:v>90</c:v>
                </c:pt>
                <c:pt idx="1">
                  <c:v>90</c:v>
                </c:pt>
                <c:pt idx="2">
                  <c:v>180</c:v>
                </c:pt>
                <c:pt idx="3">
                  <c:v>90</c:v>
                </c:pt>
              </c:numCache>
            </c:numRef>
          </c:val>
          <c:extLst>
            <c:ext xmlns:c16="http://schemas.microsoft.com/office/drawing/2014/chart" uri="{C3380CC4-5D6E-409C-BE32-E72D297353CC}">
              <c16:uniqueId val="{00000008-5FA8-47CC-B353-9D7CCA6D882F}"/>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746202829366025"/>
          <c:y val="0.15366549785844139"/>
          <c:w val="0.25147076896596798"/>
          <c:h val="0.7102793920848183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1804111373503"/>
          <c:y val="0"/>
          <c:w val="0.68485869922266296"/>
          <c:h val="1"/>
        </c:manualLayout>
      </c:layout>
      <c:pieChart>
        <c:varyColors val="1"/>
        <c:ser>
          <c:idx val="0"/>
          <c:order val="0"/>
          <c:tx>
            <c:strRef>
              <c:f>Sheet1!$B$1</c:f>
              <c:strCache>
                <c:ptCount val="1"/>
                <c:pt idx="0">
                  <c:v>Favourite animal</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46A-45E7-AD6A-78B7AF272E0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46A-45E7-AD6A-78B7AF272E0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46A-45E7-AD6A-78B7AF272E0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46A-45E7-AD6A-78B7AF272E09}"/>
              </c:ext>
            </c:extLst>
          </c:dPt>
          <c:cat>
            <c:strRef>
              <c:f>Sheet1!$A$2:$A$5</c:f>
              <c:strCache>
                <c:ptCount val="4"/>
                <c:pt idx="0">
                  <c:v>Lions</c:v>
                </c:pt>
                <c:pt idx="1">
                  <c:v>Horses</c:v>
                </c:pt>
                <c:pt idx="2">
                  <c:v>Dolphins</c:v>
                </c:pt>
                <c:pt idx="3">
                  <c:v>Owls</c:v>
                </c:pt>
              </c:strCache>
            </c:strRef>
          </c:cat>
          <c:val>
            <c:numRef>
              <c:f>Sheet1!$B$2:$B$5</c:f>
              <c:numCache>
                <c:formatCode>General</c:formatCode>
                <c:ptCount val="4"/>
                <c:pt idx="0">
                  <c:v>4</c:v>
                </c:pt>
                <c:pt idx="1">
                  <c:v>2</c:v>
                </c:pt>
                <c:pt idx="2">
                  <c:v>1</c:v>
                </c:pt>
                <c:pt idx="3">
                  <c:v>1</c:v>
                </c:pt>
              </c:numCache>
            </c:numRef>
          </c:val>
          <c:extLst>
            <c:ext xmlns:c16="http://schemas.microsoft.com/office/drawing/2014/chart" uri="{C3380CC4-5D6E-409C-BE32-E72D297353CC}">
              <c16:uniqueId val="{00000008-646A-45E7-AD6A-78B7AF272E09}"/>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10870795413152046"/>
          <c:y val="0.20134655720132708"/>
          <c:w val="0.23128655499135631"/>
          <c:h val="0.573754652493291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76586234314059"/>
          <c:y val="0.14302982979074849"/>
          <c:w val="0.45905379127116502"/>
          <c:h val="0.80396929676374673"/>
        </c:manualLayout>
      </c:layout>
      <c:pieChart>
        <c:varyColors val="1"/>
        <c:ser>
          <c:idx val="0"/>
          <c:order val="0"/>
          <c:tx>
            <c:strRef>
              <c:f>Sheet1!$B$1</c:f>
              <c:strCache>
                <c:ptCount val="1"/>
                <c:pt idx="0">
                  <c:v>Favourite breakfast</c:v>
                </c:pt>
              </c:strCache>
            </c:strRef>
          </c:tx>
          <c:dPt>
            <c:idx val="0"/>
            <c:bubble3D val="0"/>
            <c:spPr>
              <a:solidFill>
                <a:srgbClr val="66CCFF"/>
              </a:solidFill>
              <a:ln w="19050">
                <a:solidFill>
                  <a:schemeClr val="lt1"/>
                </a:solidFill>
              </a:ln>
              <a:effectLst/>
            </c:spPr>
            <c:extLst>
              <c:ext xmlns:c16="http://schemas.microsoft.com/office/drawing/2014/chart" uri="{C3380CC4-5D6E-409C-BE32-E72D297353CC}">
                <c16:uniqueId val="{00000001-D15E-472F-9337-9E734B563E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5E-472F-9337-9E734B563EBA}"/>
              </c:ext>
            </c:extLst>
          </c:dPt>
          <c:dPt>
            <c:idx val="2"/>
            <c:bubble3D val="0"/>
            <c:spPr>
              <a:solidFill>
                <a:srgbClr val="BAEB07"/>
              </a:solidFill>
              <a:ln w="19050">
                <a:solidFill>
                  <a:schemeClr val="lt1"/>
                </a:solidFill>
              </a:ln>
              <a:effectLst/>
            </c:spPr>
            <c:extLst>
              <c:ext xmlns:c16="http://schemas.microsoft.com/office/drawing/2014/chart" uri="{C3380CC4-5D6E-409C-BE32-E72D297353CC}">
                <c16:uniqueId val="{00000005-D15E-472F-9337-9E734B563E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5E-472F-9337-9E734B563EBA}"/>
              </c:ext>
            </c:extLst>
          </c:dPt>
          <c:dLbls>
            <c:dLbl>
              <c:idx val="0"/>
              <c:delete val="1"/>
              <c:extLst>
                <c:ext xmlns:c15="http://schemas.microsoft.com/office/drawing/2012/chart" uri="{CE6537A1-D6FC-4f65-9D91-7224C49458BB}"/>
                <c:ext xmlns:c16="http://schemas.microsoft.com/office/drawing/2014/chart" uri="{C3380CC4-5D6E-409C-BE32-E72D297353CC}">
                  <c16:uniqueId val="{00000001-D15E-472F-9337-9E734B563EBA}"/>
                </c:ext>
              </c:extLst>
            </c:dLbl>
            <c:dLbl>
              <c:idx val="1"/>
              <c:layout>
                <c:manualLayout>
                  <c:x val="0.10437742998811905"/>
                  <c:y val="-0.22093090770759358"/>
                </c:manualLayout>
              </c:layout>
              <c:tx>
                <c:rich>
                  <a:bodyPr/>
                  <a:lstStyle/>
                  <a:p>
                    <a:r>
                      <a:rPr lang="en-US" dirty="0"/>
                      <a:t>180</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15E-472F-9337-9E734B563EBA}"/>
                </c:ext>
              </c:extLst>
            </c:dLbl>
            <c:dLbl>
              <c:idx val="2"/>
              <c:layout>
                <c:manualLayout>
                  <c:x val="5.9797922919093617E-2"/>
                  <c:y val="0.17543315639179405"/>
                </c:manualLayout>
              </c:layout>
              <c:tx>
                <c:rich>
                  <a:bodyPr/>
                  <a:lstStyle/>
                  <a:p>
                    <a:r>
                      <a:rPr lang="en-US" dirty="0"/>
                      <a:t>60</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15E-472F-9337-9E734B563EB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Toast</c:v>
                </c:pt>
                <c:pt idx="1">
                  <c:v>Fruit</c:v>
                </c:pt>
                <c:pt idx="2">
                  <c:v>Cereal</c:v>
                </c:pt>
              </c:strCache>
            </c:strRef>
          </c:cat>
          <c:val>
            <c:numRef>
              <c:f>Sheet1!$B$2:$B$5</c:f>
              <c:numCache>
                <c:formatCode>General</c:formatCode>
                <c:ptCount val="4"/>
                <c:pt idx="0">
                  <c:v>6</c:v>
                </c:pt>
                <c:pt idx="1">
                  <c:v>9</c:v>
                </c:pt>
                <c:pt idx="2">
                  <c:v>3</c:v>
                </c:pt>
              </c:numCache>
            </c:numRef>
          </c:val>
          <c:extLst>
            <c:ext xmlns:c16="http://schemas.microsoft.com/office/drawing/2014/chart" uri="{C3380CC4-5D6E-409C-BE32-E72D297353CC}">
              <c16:uniqueId val="{00000008-D15E-472F-9337-9E734B563EBA}"/>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3"/>
        <c:delete val="1"/>
      </c:legendEntry>
      <c:layout>
        <c:manualLayout>
          <c:xMode val="edge"/>
          <c:yMode val="edge"/>
          <c:x val="3.8567074096578502E-2"/>
          <c:y val="0.3067122660279753"/>
          <c:w val="0.17626284574093684"/>
          <c:h val="0.3484341799998498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76586234314059"/>
          <c:y val="0.14302982979074849"/>
          <c:w val="0.45905379127116502"/>
          <c:h val="0.80396929676374673"/>
        </c:manualLayout>
      </c:layout>
      <c:pieChart>
        <c:varyColors val="1"/>
        <c:ser>
          <c:idx val="0"/>
          <c:order val="0"/>
          <c:tx>
            <c:strRef>
              <c:f>Sheet1!$B$1</c:f>
              <c:strCache>
                <c:ptCount val="1"/>
                <c:pt idx="0">
                  <c:v>Favourite breakfast</c:v>
                </c:pt>
              </c:strCache>
            </c:strRef>
          </c:tx>
          <c:dPt>
            <c:idx val="0"/>
            <c:bubble3D val="0"/>
            <c:spPr>
              <a:solidFill>
                <a:srgbClr val="66CCFF"/>
              </a:solidFill>
              <a:ln w="19050">
                <a:solidFill>
                  <a:schemeClr val="lt1"/>
                </a:solidFill>
              </a:ln>
              <a:effectLst/>
            </c:spPr>
            <c:extLst>
              <c:ext xmlns:c16="http://schemas.microsoft.com/office/drawing/2014/chart" uri="{C3380CC4-5D6E-409C-BE32-E72D297353CC}">
                <c16:uniqueId val="{00000001-D15E-472F-9337-9E734B563E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5E-472F-9337-9E734B563EBA}"/>
              </c:ext>
            </c:extLst>
          </c:dPt>
          <c:dPt>
            <c:idx val="2"/>
            <c:bubble3D val="0"/>
            <c:spPr>
              <a:solidFill>
                <a:srgbClr val="BAEB07"/>
              </a:solidFill>
              <a:ln w="19050">
                <a:solidFill>
                  <a:schemeClr val="lt1"/>
                </a:solidFill>
              </a:ln>
              <a:effectLst/>
            </c:spPr>
            <c:extLst>
              <c:ext xmlns:c16="http://schemas.microsoft.com/office/drawing/2014/chart" uri="{C3380CC4-5D6E-409C-BE32-E72D297353CC}">
                <c16:uniqueId val="{00000005-D15E-472F-9337-9E734B563E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5E-472F-9337-9E734B563EBA}"/>
              </c:ext>
            </c:extLst>
          </c:dPt>
          <c:dLbls>
            <c:dLbl>
              <c:idx val="0"/>
              <c:delete val="1"/>
              <c:extLst>
                <c:ext xmlns:c15="http://schemas.microsoft.com/office/drawing/2012/chart" uri="{CE6537A1-D6FC-4f65-9D91-7224C49458BB}"/>
                <c:ext xmlns:c16="http://schemas.microsoft.com/office/drawing/2014/chart" uri="{C3380CC4-5D6E-409C-BE32-E72D297353CC}">
                  <c16:uniqueId val="{00000001-D15E-472F-9337-9E734B563EBA}"/>
                </c:ext>
              </c:extLst>
            </c:dLbl>
            <c:dLbl>
              <c:idx val="1"/>
              <c:layout>
                <c:manualLayout>
                  <c:x val="0.10437742998811905"/>
                  <c:y val="-0.22093090770759358"/>
                </c:manualLayout>
              </c:layout>
              <c:tx>
                <c:rich>
                  <a:bodyPr/>
                  <a:lstStyle/>
                  <a:p>
                    <a:r>
                      <a:rPr lang="en-US" dirty="0"/>
                      <a:t>180</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15E-472F-9337-9E734B563EBA}"/>
                </c:ext>
              </c:extLst>
            </c:dLbl>
            <c:dLbl>
              <c:idx val="2"/>
              <c:layout>
                <c:manualLayout>
                  <c:x val="5.9797922919093617E-2"/>
                  <c:y val="0.17543315639179405"/>
                </c:manualLayout>
              </c:layout>
              <c:tx>
                <c:rich>
                  <a:bodyPr/>
                  <a:lstStyle/>
                  <a:p>
                    <a:r>
                      <a:rPr lang="en-US" dirty="0"/>
                      <a:t>60</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15E-472F-9337-9E734B563EB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Toast</c:v>
                </c:pt>
                <c:pt idx="1">
                  <c:v>Fruit</c:v>
                </c:pt>
                <c:pt idx="2">
                  <c:v>Cereal</c:v>
                </c:pt>
              </c:strCache>
            </c:strRef>
          </c:cat>
          <c:val>
            <c:numRef>
              <c:f>Sheet1!$B$2:$B$5</c:f>
              <c:numCache>
                <c:formatCode>General</c:formatCode>
                <c:ptCount val="4"/>
                <c:pt idx="0">
                  <c:v>6</c:v>
                </c:pt>
                <c:pt idx="1">
                  <c:v>9</c:v>
                </c:pt>
                <c:pt idx="2">
                  <c:v>3</c:v>
                </c:pt>
              </c:numCache>
            </c:numRef>
          </c:val>
          <c:extLst>
            <c:ext xmlns:c16="http://schemas.microsoft.com/office/drawing/2014/chart" uri="{C3380CC4-5D6E-409C-BE32-E72D297353CC}">
              <c16:uniqueId val="{00000008-D15E-472F-9337-9E734B563EBA}"/>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3"/>
        <c:delete val="1"/>
      </c:legendEntry>
      <c:layout>
        <c:manualLayout>
          <c:xMode val="edge"/>
          <c:yMode val="edge"/>
          <c:x val="3.8567074096578502E-2"/>
          <c:y val="0.3067122660279753"/>
          <c:w val="0.17626284574093684"/>
          <c:h val="0.3484341799998498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7846674489985"/>
          <c:y val="3.1234435173937019E-2"/>
          <c:w val="0.53145723244898047"/>
          <c:h val="0.9687655648260628"/>
        </c:manualLayout>
      </c:layout>
      <c:pieChart>
        <c:varyColors val="1"/>
        <c:ser>
          <c:idx val="0"/>
          <c:order val="0"/>
          <c:tx>
            <c:strRef>
              <c:f>Sheet1!$B$1</c:f>
              <c:strCache>
                <c:ptCount val="1"/>
                <c:pt idx="0">
                  <c:v>Favourite animal</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E0C-4796-87FF-C6DB2B825EC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E0C-4796-87FF-C6DB2B825EC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E0C-4796-87FF-C6DB2B825EC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FE0C-4796-87FF-C6DB2B825EC0}"/>
              </c:ext>
            </c:extLst>
          </c:dPt>
          <c:cat>
            <c:strRef>
              <c:f>Sheet1!$A$2:$A$5</c:f>
              <c:strCache>
                <c:ptCount val="4"/>
                <c:pt idx="0">
                  <c:v>Rugby</c:v>
                </c:pt>
                <c:pt idx="1">
                  <c:v>Swimming</c:v>
                </c:pt>
                <c:pt idx="2">
                  <c:v>Basketball</c:v>
                </c:pt>
                <c:pt idx="3">
                  <c:v>Football</c:v>
                </c:pt>
              </c:strCache>
            </c:strRef>
          </c:cat>
          <c:val>
            <c:numRef>
              <c:f>Sheet1!$B$2:$B$5</c:f>
              <c:numCache>
                <c:formatCode>General</c:formatCode>
                <c:ptCount val="4"/>
                <c:pt idx="0">
                  <c:v>100</c:v>
                </c:pt>
                <c:pt idx="1">
                  <c:v>100</c:v>
                </c:pt>
                <c:pt idx="2">
                  <c:v>100</c:v>
                </c:pt>
                <c:pt idx="3">
                  <c:v>200</c:v>
                </c:pt>
              </c:numCache>
            </c:numRef>
          </c:val>
          <c:extLst>
            <c:ext xmlns:c16="http://schemas.microsoft.com/office/drawing/2014/chart" uri="{C3380CC4-5D6E-409C-BE32-E72D297353CC}">
              <c16:uniqueId val="{00000008-FE0C-4796-87FF-C6DB2B825EC0}"/>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5.9352533955958547E-2"/>
          <c:y val="0.24823274444692436"/>
          <c:w val="0.29184684678369238"/>
          <c:h val="0.3953438843331453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7846674489985"/>
          <c:y val="3.1234435173937019E-2"/>
          <c:w val="0.53145723244898047"/>
          <c:h val="0.9687655648260628"/>
        </c:manualLayout>
      </c:layout>
      <c:pieChart>
        <c:varyColors val="1"/>
        <c:ser>
          <c:idx val="0"/>
          <c:order val="0"/>
          <c:tx>
            <c:strRef>
              <c:f>Sheet1!$B$1</c:f>
              <c:strCache>
                <c:ptCount val="1"/>
                <c:pt idx="0">
                  <c:v>Favourite animal</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D16-42E9-80B1-1C8A71A5AC1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D16-42E9-80B1-1C8A71A5AC1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D16-42E9-80B1-1C8A71A5AC11}"/>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DC4B-44BE-8E4E-7F9C020A5587}"/>
              </c:ext>
            </c:extLst>
          </c:dPt>
          <c:cat>
            <c:strRef>
              <c:f>Sheet1!$A$2:$A$5</c:f>
              <c:strCache>
                <c:ptCount val="4"/>
                <c:pt idx="0">
                  <c:v>Rugby</c:v>
                </c:pt>
                <c:pt idx="1">
                  <c:v>Swimming</c:v>
                </c:pt>
                <c:pt idx="2">
                  <c:v>Basketball</c:v>
                </c:pt>
                <c:pt idx="3">
                  <c:v>Football</c:v>
                </c:pt>
              </c:strCache>
            </c:strRef>
          </c:cat>
          <c:val>
            <c:numRef>
              <c:f>Sheet1!$B$2:$B$5</c:f>
              <c:numCache>
                <c:formatCode>General</c:formatCode>
                <c:ptCount val="4"/>
                <c:pt idx="0">
                  <c:v>100</c:v>
                </c:pt>
                <c:pt idx="1">
                  <c:v>100</c:v>
                </c:pt>
                <c:pt idx="2">
                  <c:v>100</c:v>
                </c:pt>
                <c:pt idx="3">
                  <c:v>200</c:v>
                </c:pt>
              </c:numCache>
            </c:numRef>
          </c:val>
          <c:extLst>
            <c:ext xmlns:c16="http://schemas.microsoft.com/office/drawing/2014/chart" uri="{C3380CC4-5D6E-409C-BE32-E72D297353CC}">
              <c16:uniqueId val="{00000006-8D16-42E9-80B1-1C8A71A5AC11}"/>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5.9352533955958547E-2"/>
          <c:y val="0.24823274444692436"/>
          <c:w val="0.29184684678369238"/>
          <c:h val="0.3953438843331453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24137206749859"/>
          <c:y val="4.5282855163569162E-2"/>
          <c:w val="0.50785911632565972"/>
          <c:h val="0.93353822127083841"/>
        </c:manualLayout>
      </c:layout>
      <c:pieChart>
        <c:varyColors val="1"/>
        <c:ser>
          <c:idx val="0"/>
          <c:order val="0"/>
          <c:tx>
            <c:strRef>
              <c:f>Sheet1!$B$1</c:f>
              <c:strCache>
                <c:ptCount val="1"/>
                <c:pt idx="0">
                  <c:v>Favourite breakfast</c:v>
                </c:pt>
              </c:strCache>
            </c:strRef>
          </c:tx>
          <c:dPt>
            <c:idx val="0"/>
            <c:bubble3D val="0"/>
            <c:spPr>
              <a:solidFill>
                <a:srgbClr val="89D8FF"/>
              </a:solidFill>
              <a:ln w="19050">
                <a:solidFill>
                  <a:schemeClr val="lt1"/>
                </a:solidFill>
              </a:ln>
              <a:effectLst/>
            </c:spPr>
            <c:extLst>
              <c:ext xmlns:c16="http://schemas.microsoft.com/office/drawing/2014/chart" uri="{C3380CC4-5D6E-409C-BE32-E72D297353CC}">
                <c16:uniqueId val="{00000001-DD0E-4F74-B73E-4F982E0521E0}"/>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D0E-4F74-B73E-4F982E0521E0}"/>
              </c:ext>
            </c:extLst>
          </c:dPt>
          <c:dPt>
            <c:idx val="2"/>
            <c:bubble3D val="0"/>
            <c:spPr>
              <a:solidFill>
                <a:srgbClr val="BAEB07"/>
              </a:solidFill>
              <a:ln w="19050">
                <a:solidFill>
                  <a:schemeClr val="lt1"/>
                </a:solidFill>
              </a:ln>
              <a:effectLst/>
            </c:spPr>
            <c:extLst>
              <c:ext xmlns:c16="http://schemas.microsoft.com/office/drawing/2014/chart" uri="{C3380CC4-5D6E-409C-BE32-E72D297353CC}">
                <c16:uniqueId val="{00000005-DD0E-4F74-B73E-4F982E0521E0}"/>
              </c:ext>
            </c:extLst>
          </c:dPt>
          <c:dLbls>
            <c:delete val="1"/>
          </c:dLbls>
          <c:cat>
            <c:strRef>
              <c:f>Sheet1!$A$2:$A$4</c:f>
              <c:strCache>
                <c:ptCount val="3"/>
                <c:pt idx="0">
                  <c:v>Breakfast</c:v>
                </c:pt>
                <c:pt idx="1">
                  <c:v>Lunch</c:v>
                </c:pt>
                <c:pt idx="2">
                  <c:v>Dinner</c:v>
                </c:pt>
              </c:strCache>
            </c:strRef>
          </c:cat>
          <c:val>
            <c:numRef>
              <c:f>Sheet1!$B$2:$B$4</c:f>
              <c:numCache>
                <c:formatCode>General</c:formatCode>
                <c:ptCount val="3"/>
                <c:pt idx="0">
                  <c:v>15</c:v>
                </c:pt>
                <c:pt idx="1">
                  <c:v>3</c:v>
                </c:pt>
                <c:pt idx="2">
                  <c:v>6</c:v>
                </c:pt>
              </c:numCache>
            </c:numRef>
          </c:val>
          <c:extLst>
            <c:ext xmlns:c16="http://schemas.microsoft.com/office/drawing/2014/chart" uri="{C3380CC4-5D6E-409C-BE32-E72D297353CC}">
              <c16:uniqueId val="{00000006-DD0E-4F74-B73E-4F982E0521E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0.11661252203872512"/>
          <c:y val="0.30437192176660943"/>
          <c:w val="0.25722895182724476"/>
          <c:h val="0.3774822101325987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24137206749859"/>
          <c:y val="4.5282855163569162E-2"/>
          <c:w val="0.50785911632565972"/>
          <c:h val="0.93353822127083841"/>
        </c:manualLayout>
      </c:layout>
      <c:pieChart>
        <c:varyColors val="1"/>
        <c:ser>
          <c:idx val="0"/>
          <c:order val="0"/>
          <c:tx>
            <c:strRef>
              <c:f>Sheet1!$B$1</c:f>
              <c:strCache>
                <c:ptCount val="1"/>
                <c:pt idx="0">
                  <c:v>Favourite breakfast</c:v>
                </c:pt>
              </c:strCache>
            </c:strRef>
          </c:tx>
          <c:dPt>
            <c:idx val="0"/>
            <c:bubble3D val="0"/>
            <c:spPr>
              <a:solidFill>
                <a:srgbClr val="89D8FF"/>
              </a:solidFill>
              <a:ln w="19050">
                <a:solidFill>
                  <a:schemeClr val="lt1"/>
                </a:solidFill>
              </a:ln>
              <a:effectLst/>
            </c:spPr>
            <c:extLst>
              <c:ext xmlns:c16="http://schemas.microsoft.com/office/drawing/2014/chart" uri="{C3380CC4-5D6E-409C-BE32-E72D297353CC}">
                <c16:uniqueId val="{00000001-DD0E-4F74-B73E-4F982E0521E0}"/>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D0E-4F74-B73E-4F982E0521E0}"/>
              </c:ext>
            </c:extLst>
          </c:dPt>
          <c:dPt>
            <c:idx val="2"/>
            <c:bubble3D val="0"/>
            <c:spPr>
              <a:solidFill>
                <a:srgbClr val="BAEB07"/>
              </a:solidFill>
              <a:ln w="19050">
                <a:solidFill>
                  <a:schemeClr val="lt1"/>
                </a:solidFill>
              </a:ln>
              <a:effectLst/>
            </c:spPr>
            <c:extLst>
              <c:ext xmlns:c16="http://schemas.microsoft.com/office/drawing/2014/chart" uri="{C3380CC4-5D6E-409C-BE32-E72D297353CC}">
                <c16:uniqueId val="{00000005-DD0E-4F74-B73E-4F982E0521E0}"/>
              </c:ext>
            </c:extLst>
          </c:dPt>
          <c:dLbls>
            <c:delete val="1"/>
          </c:dLbls>
          <c:cat>
            <c:strRef>
              <c:f>Sheet1!$A$2:$A$4</c:f>
              <c:strCache>
                <c:ptCount val="3"/>
                <c:pt idx="0">
                  <c:v>Breakfast</c:v>
                </c:pt>
                <c:pt idx="1">
                  <c:v>Lunch</c:v>
                </c:pt>
                <c:pt idx="2">
                  <c:v>Dinner</c:v>
                </c:pt>
              </c:strCache>
            </c:strRef>
          </c:cat>
          <c:val>
            <c:numRef>
              <c:f>Sheet1!$B$2:$B$4</c:f>
              <c:numCache>
                <c:formatCode>General</c:formatCode>
                <c:ptCount val="3"/>
                <c:pt idx="0">
                  <c:v>15</c:v>
                </c:pt>
                <c:pt idx="1">
                  <c:v>3</c:v>
                </c:pt>
                <c:pt idx="2">
                  <c:v>6</c:v>
                </c:pt>
              </c:numCache>
            </c:numRef>
          </c:val>
          <c:extLst>
            <c:ext xmlns:c16="http://schemas.microsoft.com/office/drawing/2014/chart" uri="{C3380CC4-5D6E-409C-BE32-E72D297353CC}">
              <c16:uniqueId val="{00000006-DD0E-4F74-B73E-4F982E0521E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0.11661252203872512"/>
          <c:y val="0.30437192176660943"/>
          <c:w val="0.25722895182724476"/>
          <c:h val="0.3774822101325987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BC-4204-93BA-0607C67A88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BC-4204-93BA-0607C67A88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BC-4204-93BA-0607C67A88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BC-4204-93BA-0607C67A8876}"/>
              </c:ext>
            </c:extLst>
          </c:dPt>
          <c:cat>
            <c:strRef>
              <c:f>Sheet1!$A$2:$A$5</c:f>
              <c:strCache>
                <c:ptCount val="4"/>
                <c:pt idx="0">
                  <c:v>Sweets</c:v>
                </c:pt>
                <c:pt idx="1">
                  <c:v>Crisps</c:v>
                </c:pt>
                <c:pt idx="2">
                  <c:v>Popcorn</c:v>
                </c:pt>
                <c:pt idx="3">
                  <c:v>Fruit</c:v>
                </c:pt>
              </c:strCache>
            </c:strRef>
          </c:cat>
          <c:val>
            <c:numRef>
              <c:f>Sheet1!$B$2:$B$5</c:f>
              <c:numCache>
                <c:formatCode>General</c:formatCode>
                <c:ptCount val="4"/>
                <c:pt idx="0">
                  <c:v>4</c:v>
                </c:pt>
                <c:pt idx="1">
                  <c:v>4</c:v>
                </c:pt>
                <c:pt idx="2">
                  <c:v>2</c:v>
                </c:pt>
                <c:pt idx="3">
                  <c:v>2</c:v>
                </c:pt>
              </c:numCache>
            </c:numRef>
          </c:val>
          <c:extLst>
            <c:ext xmlns:c16="http://schemas.microsoft.com/office/drawing/2014/chart" uri="{C3380CC4-5D6E-409C-BE32-E72D297353CC}">
              <c16:uniqueId val="{00000008-52BC-4204-93BA-0607C67A887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37128828388659"/>
          <c:y val="0.20432044281336267"/>
          <c:w val="0.38084863606397429"/>
          <c:h val="0.609237197110789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05/06/2020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s1"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classroomsecrets.co.uk/read-and-interpret-pie-charts-year-6-statistics-resource-pack" TargetMode="External"/><Relationship Id="rId4" Type="http://schemas.openxmlformats.org/officeDocument/2006/relationships/hyperlink" Target="https://classroomsecrets.co.uk/category/maths/year-6/summer-block-3-statistic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385D92-0652-44FE-89A2-9ED9688C4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
            </a: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2388" b="34906"/>
          <a:stretch/>
        </p:blipFill>
        <p:spPr>
          <a:xfrm>
            <a:off x="793488" y="683581"/>
            <a:ext cx="7557025" cy="2281561"/>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500 people took part in a survey about sport.</a:t>
            </a:r>
          </a:p>
          <a:p>
            <a:pPr lvl="0" algn="ctr"/>
            <a:r>
              <a:rPr lang="en-GB" sz="2000" b="1" dirty="0">
                <a:solidFill>
                  <a:schemeClr val="tx1"/>
                </a:solidFill>
                <a:latin typeface="Century Gothic" panose="020B0502020202020204" pitchFamily="34" charset="0"/>
              </a:rPr>
              <a:t>How many people does each segment represent?</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DC8414AE-EA72-4E0E-B3B2-00FF5131C930}"/>
              </a:ext>
            </a:extLst>
          </p:cNvPr>
          <p:cNvSpPr txBox="1"/>
          <p:nvPr/>
        </p:nvSpPr>
        <p:spPr>
          <a:xfrm>
            <a:off x="3674714" y="1863316"/>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Sport</a:t>
            </a:r>
          </a:p>
        </p:txBody>
      </p:sp>
      <p:graphicFrame>
        <p:nvGraphicFramePr>
          <p:cNvPr id="12" name="Chart 11">
            <a:extLst>
              <a:ext uri="{FF2B5EF4-FFF2-40B4-BE49-F238E27FC236}">
                <a16:creationId xmlns:a16="http://schemas.microsoft.com/office/drawing/2014/main" id="{CAEFDEF4-AEC0-4F7F-9EA1-2C5A3284044D}"/>
              </a:ext>
            </a:extLst>
          </p:cNvPr>
          <p:cNvGraphicFramePr/>
          <p:nvPr>
            <p:extLst>
              <p:ext uri="{D42A27DB-BD31-4B8C-83A1-F6EECF244321}">
                <p14:modId xmlns:p14="http://schemas.microsoft.com/office/powerpoint/2010/main" val="136760619"/>
              </p:ext>
            </p:extLst>
          </p:nvPr>
        </p:nvGraphicFramePr>
        <p:xfrm>
          <a:off x="1039329" y="2354482"/>
          <a:ext cx="6419271" cy="35215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410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500 people took part in a survey about sport.</a:t>
            </a:r>
          </a:p>
          <a:p>
            <a:pPr lvl="0" algn="ctr"/>
            <a:r>
              <a:rPr lang="en-GB" sz="2000" b="1" dirty="0">
                <a:solidFill>
                  <a:schemeClr val="tx1"/>
                </a:solidFill>
                <a:latin typeface="Century Gothic" panose="020B0502020202020204" pitchFamily="34" charset="0"/>
              </a:rPr>
              <a:t>How many people does each segment represent?</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DC8414AE-EA72-4E0E-B3B2-00FF5131C930}"/>
              </a:ext>
            </a:extLst>
          </p:cNvPr>
          <p:cNvSpPr txBox="1"/>
          <p:nvPr/>
        </p:nvSpPr>
        <p:spPr>
          <a:xfrm>
            <a:off x="3674714" y="1863316"/>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Sport</a:t>
            </a:r>
          </a:p>
        </p:txBody>
      </p:sp>
      <p:graphicFrame>
        <p:nvGraphicFramePr>
          <p:cNvPr id="11" name="Chart 10">
            <a:extLst>
              <a:ext uri="{FF2B5EF4-FFF2-40B4-BE49-F238E27FC236}">
                <a16:creationId xmlns:a16="http://schemas.microsoft.com/office/drawing/2014/main" id="{E5781AF4-0ED4-4D22-B290-32BCFA231413}"/>
              </a:ext>
            </a:extLst>
          </p:cNvPr>
          <p:cNvGraphicFramePr/>
          <p:nvPr>
            <p:extLst>
              <p:ext uri="{D42A27DB-BD31-4B8C-83A1-F6EECF244321}">
                <p14:modId xmlns:p14="http://schemas.microsoft.com/office/powerpoint/2010/main" val="1497378026"/>
              </p:ext>
            </p:extLst>
          </p:nvPr>
        </p:nvGraphicFramePr>
        <p:xfrm>
          <a:off x="1039329" y="2354482"/>
          <a:ext cx="6419271" cy="35215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EC92FD3-1271-4FC2-B6FD-17F0908C2D2C}"/>
              </a:ext>
            </a:extLst>
          </p:cNvPr>
          <p:cNvSpPr txBox="1"/>
          <p:nvPr/>
        </p:nvSpPr>
        <p:spPr>
          <a:xfrm>
            <a:off x="4263261" y="3822300"/>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200</a:t>
            </a:r>
          </a:p>
        </p:txBody>
      </p:sp>
      <p:sp>
        <p:nvSpPr>
          <p:cNvPr id="13" name="TextBox 12">
            <a:extLst>
              <a:ext uri="{FF2B5EF4-FFF2-40B4-BE49-F238E27FC236}">
                <a16:creationId xmlns:a16="http://schemas.microsoft.com/office/drawing/2014/main" id="{6DBFCE87-3669-4F49-8905-52CE3E5B2428}"/>
              </a:ext>
            </a:extLst>
          </p:cNvPr>
          <p:cNvSpPr txBox="1"/>
          <p:nvPr/>
        </p:nvSpPr>
        <p:spPr>
          <a:xfrm>
            <a:off x="5630851" y="3028890"/>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100</a:t>
            </a:r>
          </a:p>
        </p:txBody>
      </p:sp>
      <p:sp>
        <p:nvSpPr>
          <p:cNvPr id="14" name="TextBox 13">
            <a:extLst>
              <a:ext uri="{FF2B5EF4-FFF2-40B4-BE49-F238E27FC236}">
                <a16:creationId xmlns:a16="http://schemas.microsoft.com/office/drawing/2014/main" id="{EA413393-F363-49F7-A3DC-E0677A6A9BF9}"/>
              </a:ext>
            </a:extLst>
          </p:cNvPr>
          <p:cNvSpPr txBox="1"/>
          <p:nvPr/>
        </p:nvSpPr>
        <p:spPr>
          <a:xfrm>
            <a:off x="6112114" y="4253349"/>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100</a:t>
            </a:r>
          </a:p>
        </p:txBody>
      </p:sp>
      <p:sp>
        <p:nvSpPr>
          <p:cNvPr id="15" name="TextBox 14">
            <a:extLst>
              <a:ext uri="{FF2B5EF4-FFF2-40B4-BE49-F238E27FC236}">
                <a16:creationId xmlns:a16="http://schemas.microsoft.com/office/drawing/2014/main" id="{5FBBAB7E-47FB-4960-B223-6BD793EEA81B}"/>
              </a:ext>
            </a:extLst>
          </p:cNvPr>
          <p:cNvSpPr txBox="1"/>
          <p:nvPr/>
        </p:nvSpPr>
        <p:spPr>
          <a:xfrm>
            <a:off x="5069449" y="5071863"/>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100</a:t>
            </a:r>
          </a:p>
        </p:txBody>
      </p:sp>
    </p:spTree>
    <p:extLst>
      <p:ext uri="{BB962C8B-B14F-4D97-AF65-F5344CB8AC3E}">
        <p14:creationId xmlns:p14="http://schemas.microsoft.com/office/powerpoint/2010/main" val="2437335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people from the 480 surveyed chose each option?</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1244BD37-A21C-4F1D-A867-9C6CDDAAFA13}"/>
              </a:ext>
            </a:extLst>
          </p:cNvPr>
          <p:cNvSpPr txBox="1"/>
          <p:nvPr/>
        </p:nvSpPr>
        <p:spPr>
          <a:xfrm>
            <a:off x="3685331" y="1856352"/>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Meal</a:t>
            </a:r>
          </a:p>
        </p:txBody>
      </p:sp>
      <p:graphicFrame>
        <p:nvGraphicFramePr>
          <p:cNvPr id="11" name="Chart 10">
            <a:extLst>
              <a:ext uri="{FF2B5EF4-FFF2-40B4-BE49-F238E27FC236}">
                <a16:creationId xmlns:a16="http://schemas.microsoft.com/office/drawing/2014/main" id="{6E540651-9CF3-42EF-B107-AAA956C53A71}"/>
              </a:ext>
            </a:extLst>
          </p:cNvPr>
          <p:cNvGraphicFramePr/>
          <p:nvPr>
            <p:extLst>
              <p:ext uri="{D42A27DB-BD31-4B8C-83A1-F6EECF244321}">
                <p14:modId xmlns:p14="http://schemas.microsoft.com/office/powerpoint/2010/main" val="677505599"/>
              </p:ext>
            </p:extLst>
          </p:nvPr>
        </p:nvGraphicFramePr>
        <p:xfrm>
          <a:off x="1140156" y="2288914"/>
          <a:ext cx="6779579" cy="36881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053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people from the 480 surveyed chose each option?</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1244BD37-A21C-4F1D-A867-9C6CDDAAFA13}"/>
              </a:ext>
            </a:extLst>
          </p:cNvPr>
          <p:cNvSpPr txBox="1"/>
          <p:nvPr/>
        </p:nvSpPr>
        <p:spPr>
          <a:xfrm>
            <a:off x="3685331" y="1856352"/>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Meal</a:t>
            </a:r>
          </a:p>
        </p:txBody>
      </p:sp>
      <p:graphicFrame>
        <p:nvGraphicFramePr>
          <p:cNvPr id="11" name="Chart 10">
            <a:extLst>
              <a:ext uri="{FF2B5EF4-FFF2-40B4-BE49-F238E27FC236}">
                <a16:creationId xmlns:a16="http://schemas.microsoft.com/office/drawing/2014/main" id="{6E540651-9CF3-42EF-B107-AAA956C53A71}"/>
              </a:ext>
            </a:extLst>
          </p:cNvPr>
          <p:cNvGraphicFramePr/>
          <p:nvPr>
            <p:extLst/>
          </p:nvPr>
        </p:nvGraphicFramePr>
        <p:xfrm>
          <a:off x="1140156" y="2288914"/>
          <a:ext cx="6779579" cy="368819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1DF1DD81-CF34-4083-9E3D-7621B4B5BD21}"/>
              </a:ext>
            </a:extLst>
          </p:cNvPr>
          <p:cNvSpPr txBox="1"/>
          <p:nvPr/>
        </p:nvSpPr>
        <p:spPr>
          <a:xfrm>
            <a:off x="4082788" y="4349933"/>
            <a:ext cx="47320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60</a:t>
            </a:r>
          </a:p>
        </p:txBody>
      </p:sp>
      <p:sp>
        <p:nvSpPr>
          <p:cNvPr id="13" name="TextBox 12">
            <a:extLst>
              <a:ext uri="{FF2B5EF4-FFF2-40B4-BE49-F238E27FC236}">
                <a16:creationId xmlns:a16="http://schemas.microsoft.com/office/drawing/2014/main" id="{52EB6905-1164-4136-BFB2-A7F7B75C6C81}"/>
              </a:ext>
            </a:extLst>
          </p:cNvPr>
          <p:cNvSpPr txBox="1"/>
          <p:nvPr/>
        </p:nvSpPr>
        <p:spPr>
          <a:xfrm>
            <a:off x="4427694" y="3301009"/>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120</a:t>
            </a:r>
          </a:p>
        </p:txBody>
      </p:sp>
      <p:sp>
        <p:nvSpPr>
          <p:cNvPr id="14" name="TextBox 13">
            <a:extLst>
              <a:ext uri="{FF2B5EF4-FFF2-40B4-BE49-F238E27FC236}">
                <a16:creationId xmlns:a16="http://schemas.microsoft.com/office/drawing/2014/main" id="{392143AC-44EE-424C-9ECB-10B5B8FA73C1}"/>
              </a:ext>
            </a:extLst>
          </p:cNvPr>
          <p:cNvSpPr txBox="1"/>
          <p:nvPr/>
        </p:nvSpPr>
        <p:spPr>
          <a:xfrm>
            <a:off x="5764658" y="4324540"/>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300</a:t>
            </a:r>
          </a:p>
        </p:txBody>
      </p:sp>
    </p:spTree>
    <p:extLst>
      <p:ext uri="{BB962C8B-B14F-4D97-AF65-F5344CB8AC3E}">
        <p14:creationId xmlns:p14="http://schemas.microsoft.com/office/powerpoint/2010/main" val="393819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FA019125-9297-46BD-B73B-C7F9BF7BE5C6}"/>
              </a:ext>
            </a:extLst>
          </p:cNvPr>
          <p:cNvSpPr txBox="1"/>
          <p:nvPr/>
        </p:nvSpPr>
        <p:spPr>
          <a:xfrm>
            <a:off x="3826042" y="30456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pic>
        <p:nvPicPr>
          <p:cNvPr id="14" name="Picture 13">
            <a:extLst>
              <a:ext uri="{FF2B5EF4-FFF2-40B4-BE49-F238E27FC236}">
                <a16:creationId xmlns:a16="http://schemas.microsoft.com/office/drawing/2014/main" id="{B388D8C3-BB08-4B46-AC5A-0F89308336AF}"/>
              </a:ext>
            </a:extLst>
          </p:cNvPr>
          <p:cNvPicPr>
            <a:picLocks noChangeAspect="1"/>
          </p:cNvPicPr>
          <p:nvPr/>
        </p:nvPicPr>
        <p:blipFill>
          <a:blip r:embed="rId4"/>
          <a:stretch>
            <a:fillRect/>
          </a:stretch>
        </p:blipFill>
        <p:spPr>
          <a:xfrm>
            <a:off x="115438" y="133040"/>
            <a:ext cx="8913124" cy="6322100"/>
          </a:xfrm>
          <a:prstGeom prst="rect">
            <a:avLst/>
          </a:prstGeom>
        </p:spPr>
      </p:pic>
      <p:graphicFrame>
        <p:nvGraphicFramePr>
          <p:cNvPr id="15" name="Chart 14">
            <a:extLst>
              <a:ext uri="{FF2B5EF4-FFF2-40B4-BE49-F238E27FC236}">
                <a16:creationId xmlns:a16="http://schemas.microsoft.com/office/drawing/2014/main" id="{328FD870-E661-4B53-B1C5-DE93647C20FB}"/>
              </a:ext>
            </a:extLst>
          </p:cNvPr>
          <p:cNvGraphicFramePr/>
          <p:nvPr>
            <p:extLst/>
          </p:nvPr>
        </p:nvGraphicFramePr>
        <p:xfrm>
          <a:off x="3012558" y="2762891"/>
          <a:ext cx="4710545" cy="240456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EA84A71F-12ED-40EB-BB7C-2DA5A2664873}"/>
              </a:ext>
            </a:extLst>
          </p:cNvPr>
          <p:cNvSpPr txBox="1"/>
          <p:nvPr/>
        </p:nvSpPr>
        <p:spPr>
          <a:xfrm>
            <a:off x="1766579" y="3707164"/>
            <a:ext cx="2120398" cy="707886"/>
          </a:xfrm>
          <a:prstGeom prst="rect">
            <a:avLst/>
          </a:prstGeom>
          <a:noFill/>
        </p:spPr>
        <p:txBody>
          <a:bodyPr wrap="square" rtlCol="0" anchor="ctr">
            <a:spAutoFit/>
          </a:bodyPr>
          <a:lstStyle/>
          <a:p>
            <a:pPr algn="ctr"/>
            <a:r>
              <a:rPr lang="en-GB" sz="2000" b="1" u="sng" dirty="0">
                <a:latin typeface="Century Gothic" panose="020B0502020202020204" pitchFamily="34" charset="0"/>
              </a:rPr>
              <a:t>Favourite Snack</a:t>
            </a:r>
          </a:p>
        </p:txBody>
      </p:sp>
      <p:sp>
        <p:nvSpPr>
          <p:cNvPr id="17" name="Speech Bubble: Rectangle with Corners Rounded 16">
            <a:extLst>
              <a:ext uri="{FF2B5EF4-FFF2-40B4-BE49-F238E27FC236}">
                <a16:creationId xmlns:a16="http://schemas.microsoft.com/office/drawing/2014/main" id="{5CF1BDD7-4D35-4CDD-92E3-889C1863E200}"/>
              </a:ext>
            </a:extLst>
          </p:cNvPr>
          <p:cNvSpPr/>
          <p:nvPr/>
        </p:nvSpPr>
        <p:spPr>
          <a:xfrm>
            <a:off x="4121399" y="1508465"/>
            <a:ext cx="3461470" cy="1054123"/>
          </a:xfrm>
          <a:prstGeom prst="wedgeRoundRectCallout">
            <a:avLst>
              <a:gd name="adj1" fmla="val -56712"/>
              <a:gd name="adj2" fmla="val 313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do not have enough information to work out </a:t>
            </a:r>
          </a:p>
          <a:p>
            <a:pPr algn="ctr"/>
            <a:r>
              <a:rPr lang="en-GB" sz="2000" b="1" dirty="0">
                <a:solidFill>
                  <a:schemeClr val="tx1"/>
                </a:solidFill>
                <a:latin typeface="Century Gothic" panose="020B0502020202020204" pitchFamily="34" charset="0"/>
              </a:rPr>
              <a:t>the total number of votes.</a:t>
            </a:r>
          </a:p>
        </p:txBody>
      </p:sp>
      <p:sp>
        <p:nvSpPr>
          <p:cNvPr id="18" name="TextBox 17">
            <a:extLst>
              <a:ext uri="{FF2B5EF4-FFF2-40B4-BE49-F238E27FC236}">
                <a16:creationId xmlns:a16="http://schemas.microsoft.com/office/drawing/2014/main" id="{3EACFB80-84C8-4160-88D8-9FCC7A0CFCBD}"/>
              </a:ext>
            </a:extLst>
          </p:cNvPr>
          <p:cNvSpPr txBox="1"/>
          <p:nvPr/>
        </p:nvSpPr>
        <p:spPr>
          <a:xfrm>
            <a:off x="3978442" y="31980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sp>
        <p:nvSpPr>
          <p:cNvPr id="20" name="Rectangle 19">
            <a:extLst>
              <a:ext uri="{FF2B5EF4-FFF2-40B4-BE49-F238E27FC236}">
                <a16:creationId xmlns:a16="http://schemas.microsoft.com/office/drawing/2014/main" id="{8CAA4982-3F57-4710-BBDA-CE1EC9FF72F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Nancy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she correct? Prove it.</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FA019125-9297-46BD-B73B-C7F9BF7BE5C6}"/>
              </a:ext>
            </a:extLst>
          </p:cNvPr>
          <p:cNvSpPr txBox="1"/>
          <p:nvPr/>
        </p:nvSpPr>
        <p:spPr>
          <a:xfrm>
            <a:off x="3826042" y="30456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pic>
        <p:nvPicPr>
          <p:cNvPr id="14" name="Picture 13">
            <a:extLst>
              <a:ext uri="{FF2B5EF4-FFF2-40B4-BE49-F238E27FC236}">
                <a16:creationId xmlns:a16="http://schemas.microsoft.com/office/drawing/2014/main" id="{B388D8C3-BB08-4B46-AC5A-0F89308336AF}"/>
              </a:ext>
            </a:extLst>
          </p:cNvPr>
          <p:cNvPicPr>
            <a:picLocks noChangeAspect="1"/>
          </p:cNvPicPr>
          <p:nvPr/>
        </p:nvPicPr>
        <p:blipFill>
          <a:blip r:embed="rId4"/>
          <a:stretch>
            <a:fillRect/>
          </a:stretch>
        </p:blipFill>
        <p:spPr>
          <a:xfrm>
            <a:off x="115438" y="133040"/>
            <a:ext cx="8913124" cy="6322100"/>
          </a:xfrm>
          <a:prstGeom prst="rect">
            <a:avLst/>
          </a:prstGeom>
        </p:spPr>
      </p:pic>
      <p:graphicFrame>
        <p:nvGraphicFramePr>
          <p:cNvPr id="15" name="Chart 14">
            <a:extLst>
              <a:ext uri="{FF2B5EF4-FFF2-40B4-BE49-F238E27FC236}">
                <a16:creationId xmlns:a16="http://schemas.microsoft.com/office/drawing/2014/main" id="{328FD870-E661-4B53-B1C5-DE93647C20FB}"/>
              </a:ext>
            </a:extLst>
          </p:cNvPr>
          <p:cNvGraphicFramePr/>
          <p:nvPr>
            <p:extLst/>
          </p:nvPr>
        </p:nvGraphicFramePr>
        <p:xfrm>
          <a:off x="3012558" y="2762891"/>
          <a:ext cx="4710545" cy="240456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EA84A71F-12ED-40EB-BB7C-2DA5A2664873}"/>
              </a:ext>
            </a:extLst>
          </p:cNvPr>
          <p:cNvSpPr txBox="1"/>
          <p:nvPr/>
        </p:nvSpPr>
        <p:spPr>
          <a:xfrm>
            <a:off x="1766579" y="3707164"/>
            <a:ext cx="2120398" cy="707886"/>
          </a:xfrm>
          <a:prstGeom prst="rect">
            <a:avLst/>
          </a:prstGeom>
          <a:noFill/>
        </p:spPr>
        <p:txBody>
          <a:bodyPr wrap="square" rtlCol="0" anchor="ctr">
            <a:spAutoFit/>
          </a:bodyPr>
          <a:lstStyle/>
          <a:p>
            <a:pPr algn="ctr"/>
            <a:r>
              <a:rPr lang="en-GB" sz="2000" b="1" u="sng" dirty="0">
                <a:latin typeface="Century Gothic" panose="020B0502020202020204" pitchFamily="34" charset="0"/>
              </a:rPr>
              <a:t>Favourite Snack</a:t>
            </a:r>
          </a:p>
        </p:txBody>
      </p:sp>
      <p:sp>
        <p:nvSpPr>
          <p:cNvPr id="17" name="Speech Bubble: Rectangle with Corners Rounded 16">
            <a:extLst>
              <a:ext uri="{FF2B5EF4-FFF2-40B4-BE49-F238E27FC236}">
                <a16:creationId xmlns:a16="http://schemas.microsoft.com/office/drawing/2014/main" id="{5CF1BDD7-4D35-4CDD-92E3-889C1863E200}"/>
              </a:ext>
            </a:extLst>
          </p:cNvPr>
          <p:cNvSpPr/>
          <p:nvPr/>
        </p:nvSpPr>
        <p:spPr>
          <a:xfrm>
            <a:off x="4121399" y="1508465"/>
            <a:ext cx="3461470" cy="1054123"/>
          </a:xfrm>
          <a:prstGeom prst="wedgeRoundRectCallout">
            <a:avLst>
              <a:gd name="adj1" fmla="val -56712"/>
              <a:gd name="adj2" fmla="val 313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do not have enough information to work out </a:t>
            </a:r>
          </a:p>
          <a:p>
            <a:pPr algn="ctr"/>
            <a:r>
              <a:rPr lang="en-GB" sz="2000" b="1" dirty="0">
                <a:solidFill>
                  <a:schemeClr val="tx1"/>
                </a:solidFill>
                <a:latin typeface="Century Gothic" panose="020B0502020202020204" pitchFamily="34" charset="0"/>
              </a:rPr>
              <a:t>the total number of votes.</a:t>
            </a:r>
          </a:p>
        </p:txBody>
      </p:sp>
      <p:sp>
        <p:nvSpPr>
          <p:cNvPr id="18" name="TextBox 17">
            <a:extLst>
              <a:ext uri="{FF2B5EF4-FFF2-40B4-BE49-F238E27FC236}">
                <a16:creationId xmlns:a16="http://schemas.microsoft.com/office/drawing/2014/main" id="{3EACFB80-84C8-4160-88D8-9FCC7A0CFCBD}"/>
              </a:ext>
            </a:extLst>
          </p:cNvPr>
          <p:cNvSpPr txBox="1"/>
          <p:nvPr/>
        </p:nvSpPr>
        <p:spPr>
          <a:xfrm>
            <a:off x="3978442" y="31980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sp>
        <p:nvSpPr>
          <p:cNvPr id="20" name="Rectangle 19">
            <a:extLst>
              <a:ext uri="{FF2B5EF4-FFF2-40B4-BE49-F238E27FC236}">
                <a16:creationId xmlns:a16="http://schemas.microsoft.com/office/drawing/2014/main" id="{8CAA4982-3F57-4710-BBDA-CE1EC9FF72F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Nancy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she correct? Prove it.</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Nancy is not correct because…</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5473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FA019125-9297-46BD-B73B-C7F9BF7BE5C6}"/>
              </a:ext>
            </a:extLst>
          </p:cNvPr>
          <p:cNvSpPr txBox="1"/>
          <p:nvPr/>
        </p:nvSpPr>
        <p:spPr>
          <a:xfrm>
            <a:off x="3826042" y="30456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pic>
        <p:nvPicPr>
          <p:cNvPr id="14" name="Picture 13">
            <a:extLst>
              <a:ext uri="{FF2B5EF4-FFF2-40B4-BE49-F238E27FC236}">
                <a16:creationId xmlns:a16="http://schemas.microsoft.com/office/drawing/2014/main" id="{B388D8C3-BB08-4B46-AC5A-0F89308336AF}"/>
              </a:ext>
            </a:extLst>
          </p:cNvPr>
          <p:cNvPicPr>
            <a:picLocks noChangeAspect="1"/>
          </p:cNvPicPr>
          <p:nvPr/>
        </p:nvPicPr>
        <p:blipFill>
          <a:blip r:embed="rId4"/>
          <a:stretch>
            <a:fillRect/>
          </a:stretch>
        </p:blipFill>
        <p:spPr>
          <a:xfrm>
            <a:off x="115438" y="133040"/>
            <a:ext cx="8913124" cy="6322100"/>
          </a:xfrm>
          <a:prstGeom prst="rect">
            <a:avLst/>
          </a:prstGeom>
        </p:spPr>
      </p:pic>
      <p:graphicFrame>
        <p:nvGraphicFramePr>
          <p:cNvPr id="15" name="Chart 14">
            <a:extLst>
              <a:ext uri="{FF2B5EF4-FFF2-40B4-BE49-F238E27FC236}">
                <a16:creationId xmlns:a16="http://schemas.microsoft.com/office/drawing/2014/main" id="{328FD870-E661-4B53-B1C5-DE93647C20FB}"/>
              </a:ext>
            </a:extLst>
          </p:cNvPr>
          <p:cNvGraphicFramePr/>
          <p:nvPr>
            <p:extLst/>
          </p:nvPr>
        </p:nvGraphicFramePr>
        <p:xfrm>
          <a:off x="3012558" y="2762891"/>
          <a:ext cx="4710545" cy="240456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EA84A71F-12ED-40EB-BB7C-2DA5A2664873}"/>
              </a:ext>
            </a:extLst>
          </p:cNvPr>
          <p:cNvSpPr txBox="1"/>
          <p:nvPr/>
        </p:nvSpPr>
        <p:spPr>
          <a:xfrm>
            <a:off x="1766579" y="3707164"/>
            <a:ext cx="2120398" cy="707886"/>
          </a:xfrm>
          <a:prstGeom prst="rect">
            <a:avLst/>
          </a:prstGeom>
          <a:noFill/>
        </p:spPr>
        <p:txBody>
          <a:bodyPr wrap="square" rtlCol="0" anchor="ctr">
            <a:spAutoFit/>
          </a:bodyPr>
          <a:lstStyle/>
          <a:p>
            <a:pPr algn="ctr"/>
            <a:r>
              <a:rPr lang="en-GB" sz="2000" b="1" u="sng" dirty="0">
                <a:latin typeface="Century Gothic" panose="020B0502020202020204" pitchFamily="34" charset="0"/>
              </a:rPr>
              <a:t>Favourite Snack</a:t>
            </a:r>
          </a:p>
        </p:txBody>
      </p:sp>
      <p:sp>
        <p:nvSpPr>
          <p:cNvPr id="17" name="Speech Bubble: Rectangle with Corners Rounded 16">
            <a:extLst>
              <a:ext uri="{FF2B5EF4-FFF2-40B4-BE49-F238E27FC236}">
                <a16:creationId xmlns:a16="http://schemas.microsoft.com/office/drawing/2014/main" id="{5CF1BDD7-4D35-4CDD-92E3-889C1863E200}"/>
              </a:ext>
            </a:extLst>
          </p:cNvPr>
          <p:cNvSpPr/>
          <p:nvPr/>
        </p:nvSpPr>
        <p:spPr>
          <a:xfrm>
            <a:off x="4121399" y="1508465"/>
            <a:ext cx="3461470" cy="1054123"/>
          </a:xfrm>
          <a:prstGeom prst="wedgeRoundRectCallout">
            <a:avLst>
              <a:gd name="adj1" fmla="val -56712"/>
              <a:gd name="adj2" fmla="val 313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do not have enough information to work out </a:t>
            </a:r>
          </a:p>
          <a:p>
            <a:pPr algn="ctr"/>
            <a:r>
              <a:rPr lang="en-GB" sz="2000" b="1" dirty="0">
                <a:solidFill>
                  <a:schemeClr val="tx1"/>
                </a:solidFill>
                <a:latin typeface="Century Gothic" panose="020B0502020202020204" pitchFamily="34" charset="0"/>
              </a:rPr>
              <a:t>the total number of votes.</a:t>
            </a:r>
          </a:p>
        </p:txBody>
      </p:sp>
      <p:sp>
        <p:nvSpPr>
          <p:cNvPr id="18" name="TextBox 17">
            <a:extLst>
              <a:ext uri="{FF2B5EF4-FFF2-40B4-BE49-F238E27FC236}">
                <a16:creationId xmlns:a16="http://schemas.microsoft.com/office/drawing/2014/main" id="{3EACFB80-84C8-4160-88D8-9FCC7A0CFCBD}"/>
              </a:ext>
            </a:extLst>
          </p:cNvPr>
          <p:cNvSpPr txBox="1"/>
          <p:nvPr/>
        </p:nvSpPr>
        <p:spPr>
          <a:xfrm>
            <a:off x="3978442" y="31980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sp>
        <p:nvSpPr>
          <p:cNvPr id="20" name="Rectangle 19">
            <a:extLst>
              <a:ext uri="{FF2B5EF4-FFF2-40B4-BE49-F238E27FC236}">
                <a16:creationId xmlns:a16="http://schemas.microsoft.com/office/drawing/2014/main" id="{8CAA4982-3F57-4710-BBDA-CE1EC9FF72F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Nancy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she correct? Prove it.</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Nancy is not correct because 110 people represent one sixth of the voters so 660 people must have voted altogether.</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1381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Dante has forgotten what fraction of the pie chart should be given </a:t>
            </a:r>
          </a:p>
          <a:p>
            <a:pPr lvl="0" algn="ctr"/>
            <a:r>
              <a:rPr lang="en-GB" sz="2000" b="1" dirty="0">
                <a:solidFill>
                  <a:schemeClr val="tx1"/>
                </a:solidFill>
                <a:latin typeface="Century Gothic" panose="020B0502020202020204" pitchFamily="34" charset="0"/>
              </a:rPr>
              <a:t>to ‘Blue’. Work out the fraction from the information below.</a:t>
            </a:r>
          </a:p>
        </p:txBody>
      </p:sp>
      <p:grpSp>
        <p:nvGrpSpPr>
          <p:cNvPr id="6" name="Group 3">
            <a:extLst>
              <a:ext uri="{FF2B5EF4-FFF2-40B4-BE49-F238E27FC236}">
                <a16:creationId xmlns:a16="http://schemas.microsoft.com/office/drawing/2014/main" id="{EFAEB690-040A-40E5-BFC5-7F2C83D0EC6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BDC71CA4-D50D-43D8-AC80-0A3318CA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190AEBA-842D-4865-A69F-004C3EF86AB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aphicFrame>
        <p:nvGraphicFramePr>
          <p:cNvPr id="11" name="Table 10">
            <a:extLst>
              <a:ext uri="{FF2B5EF4-FFF2-40B4-BE49-F238E27FC236}">
                <a16:creationId xmlns:a16="http://schemas.microsoft.com/office/drawing/2014/main" id="{17621D12-63F2-4C57-8721-FEB7CA3F15AF}"/>
              </a:ext>
            </a:extLst>
          </p:cNvPr>
          <p:cNvGraphicFramePr>
            <a:graphicFrameLocks noGrp="1"/>
          </p:cNvGraphicFramePr>
          <p:nvPr>
            <p:extLst>
              <p:ext uri="{D42A27DB-BD31-4B8C-83A1-F6EECF244321}">
                <p14:modId xmlns:p14="http://schemas.microsoft.com/office/powerpoint/2010/main" val="3841168050"/>
              </p:ext>
            </p:extLst>
          </p:nvPr>
        </p:nvGraphicFramePr>
        <p:xfrm>
          <a:off x="2397455" y="1809997"/>
          <a:ext cx="4349090" cy="4104000"/>
        </p:xfrm>
        <a:graphic>
          <a:graphicData uri="http://schemas.openxmlformats.org/drawingml/2006/table">
            <a:tbl>
              <a:tblPr firstRow="1" bandRow="1">
                <a:tableStyleId>{5940675A-B579-460E-94D1-54222C63F5DA}</a:tableStyleId>
              </a:tblPr>
              <a:tblGrid>
                <a:gridCol w="2174545">
                  <a:extLst>
                    <a:ext uri="{9D8B030D-6E8A-4147-A177-3AD203B41FA5}">
                      <a16:colId xmlns:a16="http://schemas.microsoft.com/office/drawing/2014/main" val="4062185940"/>
                    </a:ext>
                  </a:extLst>
                </a:gridCol>
                <a:gridCol w="2174545">
                  <a:extLst>
                    <a:ext uri="{9D8B030D-6E8A-4147-A177-3AD203B41FA5}">
                      <a16:colId xmlns:a16="http://schemas.microsoft.com/office/drawing/2014/main" val="1830763509"/>
                    </a:ext>
                  </a:extLst>
                </a:gridCol>
              </a:tblGrid>
              <a:tr h="684000">
                <a:tc gridSpan="2">
                  <a:txBody>
                    <a:bodyPr/>
                    <a:lstStyle/>
                    <a:p>
                      <a:pPr algn="ctr"/>
                      <a:r>
                        <a:rPr lang="en-GB" sz="2000" b="1" u="none" dirty="0">
                          <a:latin typeface="Century Gothic" panose="020B0502020202020204" pitchFamily="34" charset="0"/>
                        </a:rPr>
                        <a:t>Favourite Colour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611902"/>
                  </a:ext>
                </a:extLst>
              </a:tr>
              <a:tr h="684000">
                <a:tc>
                  <a:txBody>
                    <a:bodyPr/>
                    <a:lstStyle/>
                    <a:p>
                      <a:pPr algn="ctr"/>
                      <a:r>
                        <a:rPr lang="en-GB" sz="2000" b="1" u="none" dirty="0">
                          <a:latin typeface="Century Gothic" panose="020B0502020202020204" pitchFamily="34" charset="0"/>
                        </a:rPr>
                        <a:t>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8350156"/>
                  </a:ext>
                </a:extLst>
              </a:tr>
              <a:tr h="684000">
                <a:tc>
                  <a:txBody>
                    <a:bodyPr/>
                    <a:lstStyle/>
                    <a:p>
                      <a:pPr algn="ctr"/>
                      <a:r>
                        <a:rPr lang="en-GB" sz="2000" b="1" u="none" dirty="0">
                          <a:latin typeface="Century Gothic" panose="020B0502020202020204" pitchFamily="34" charset="0"/>
                        </a:rPr>
                        <a:t>Green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50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802124"/>
                  </a:ext>
                </a:extLst>
              </a:tr>
              <a:tr h="684000">
                <a:tc>
                  <a:txBody>
                    <a:bodyPr/>
                    <a:lstStyle/>
                    <a:p>
                      <a:pPr algn="ctr"/>
                      <a:r>
                        <a:rPr lang="en-GB" sz="2000" b="1" u="none" dirty="0">
                          <a:latin typeface="Century Gothic" panose="020B0502020202020204" pitchFamily="34" charset="0"/>
                        </a:rPr>
                        <a:t>Pink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43137"/>
                  </a:ext>
                </a:extLst>
              </a:tr>
              <a:tr h="684000">
                <a:tc>
                  <a:txBody>
                    <a:bodyPr/>
                    <a:lstStyle/>
                    <a:p>
                      <a:pPr algn="ctr"/>
                      <a:r>
                        <a:rPr lang="en-GB" sz="2000" b="1" u="none" dirty="0">
                          <a:latin typeface="Century Gothic" panose="020B0502020202020204" pitchFamily="34" charset="0"/>
                        </a:rPr>
                        <a:t>Blue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623978"/>
                  </a:ext>
                </a:extLst>
              </a:tr>
              <a:tr h="684000">
                <a:tc>
                  <a:txBody>
                    <a:bodyPr/>
                    <a:lstStyle/>
                    <a:p>
                      <a:pPr algn="ctr"/>
                      <a:r>
                        <a:rPr lang="en-GB" sz="2800" b="1" u="none" dirty="0">
                          <a:latin typeface="Century Gothic" panose="020B0502020202020204" pitchFamily="34" charset="0"/>
                        </a:rPr>
                        <a:t>Total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800" b="1" dirty="0">
                          <a:latin typeface="Century Gothic" panose="020B0502020202020204" pitchFamily="34" charset="0"/>
                        </a:rPr>
                        <a:t>400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80850930"/>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Dante has forgotten what fraction of the pie chart should be given </a:t>
            </a:r>
          </a:p>
          <a:p>
            <a:pPr lvl="0" algn="ctr"/>
            <a:r>
              <a:rPr lang="en-GB" sz="2000" b="1" dirty="0">
                <a:solidFill>
                  <a:schemeClr val="tx1"/>
                </a:solidFill>
                <a:latin typeface="Century Gothic" panose="020B0502020202020204" pitchFamily="34" charset="0"/>
              </a:rPr>
              <a:t>to ‘Blue’. Work out the fraction from the information below.</a:t>
            </a:r>
          </a:p>
        </p:txBody>
      </p:sp>
      <p:grpSp>
        <p:nvGrpSpPr>
          <p:cNvPr id="6" name="Group 3">
            <a:extLst>
              <a:ext uri="{FF2B5EF4-FFF2-40B4-BE49-F238E27FC236}">
                <a16:creationId xmlns:a16="http://schemas.microsoft.com/office/drawing/2014/main" id="{EFAEB690-040A-40E5-BFC5-7F2C83D0EC6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BDC71CA4-D50D-43D8-AC80-0A3318CA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190AEBA-842D-4865-A69F-004C3EF86AB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aphicFrame>
        <p:nvGraphicFramePr>
          <p:cNvPr id="7" name="Table 6">
            <a:extLst>
              <a:ext uri="{FF2B5EF4-FFF2-40B4-BE49-F238E27FC236}">
                <a16:creationId xmlns:a16="http://schemas.microsoft.com/office/drawing/2014/main" id="{B2817EF3-1FEA-4DA8-A665-BDC9674BA8F1}"/>
              </a:ext>
            </a:extLst>
          </p:cNvPr>
          <p:cNvGraphicFramePr>
            <a:graphicFrameLocks noGrp="1"/>
          </p:cNvGraphicFramePr>
          <p:nvPr>
            <p:extLst>
              <p:ext uri="{D42A27DB-BD31-4B8C-83A1-F6EECF244321}">
                <p14:modId xmlns:p14="http://schemas.microsoft.com/office/powerpoint/2010/main" val="2742399624"/>
              </p:ext>
            </p:extLst>
          </p:nvPr>
        </p:nvGraphicFramePr>
        <p:xfrm>
          <a:off x="2397455" y="1809997"/>
          <a:ext cx="4349090" cy="4104000"/>
        </p:xfrm>
        <a:graphic>
          <a:graphicData uri="http://schemas.openxmlformats.org/drawingml/2006/table">
            <a:tbl>
              <a:tblPr firstRow="1" bandRow="1">
                <a:tableStyleId>{5940675A-B579-460E-94D1-54222C63F5DA}</a:tableStyleId>
              </a:tblPr>
              <a:tblGrid>
                <a:gridCol w="2174545">
                  <a:extLst>
                    <a:ext uri="{9D8B030D-6E8A-4147-A177-3AD203B41FA5}">
                      <a16:colId xmlns:a16="http://schemas.microsoft.com/office/drawing/2014/main" val="4062185940"/>
                    </a:ext>
                  </a:extLst>
                </a:gridCol>
                <a:gridCol w="2174545">
                  <a:extLst>
                    <a:ext uri="{9D8B030D-6E8A-4147-A177-3AD203B41FA5}">
                      <a16:colId xmlns:a16="http://schemas.microsoft.com/office/drawing/2014/main" val="1830763509"/>
                    </a:ext>
                  </a:extLst>
                </a:gridCol>
              </a:tblGrid>
              <a:tr h="684000">
                <a:tc gridSpan="2">
                  <a:txBody>
                    <a:bodyPr/>
                    <a:lstStyle/>
                    <a:p>
                      <a:pPr algn="ctr"/>
                      <a:r>
                        <a:rPr lang="en-GB" sz="2000" b="1" u="none" dirty="0">
                          <a:latin typeface="Century Gothic" panose="020B0502020202020204" pitchFamily="34" charset="0"/>
                        </a:rPr>
                        <a:t>Favourite Colour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611902"/>
                  </a:ext>
                </a:extLst>
              </a:tr>
              <a:tr h="684000">
                <a:tc>
                  <a:txBody>
                    <a:bodyPr/>
                    <a:lstStyle/>
                    <a:p>
                      <a:pPr algn="ctr"/>
                      <a:r>
                        <a:rPr lang="en-GB" sz="2000" b="1" u="none" dirty="0">
                          <a:latin typeface="Century Gothic" panose="020B0502020202020204" pitchFamily="34" charset="0"/>
                        </a:rPr>
                        <a:t>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8350156"/>
                  </a:ext>
                </a:extLst>
              </a:tr>
              <a:tr h="684000">
                <a:tc>
                  <a:txBody>
                    <a:bodyPr/>
                    <a:lstStyle/>
                    <a:p>
                      <a:pPr algn="ctr"/>
                      <a:r>
                        <a:rPr lang="en-GB" sz="2000" b="1" u="none" dirty="0">
                          <a:latin typeface="Century Gothic" panose="020B0502020202020204" pitchFamily="34" charset="0"/>
                        </a:rPr>
                        <a:t>Green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50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802124"/>
                  </a:ext>
                </a:extLst>
              </a:tr>
              <a:tr h="684000">
                <a:tc>
                  <a:txBody>
                    <a:bodyPr/>
                    <a:lstStyle/>
                    <a:p>
                      <a:pPr algn="ctr"/>
                      <a:r>
                        <a:rPr lang="en-GB" sz="2000" b="1" u="none" dirty="0">
                          <a:latin typeface="Century Gothic" panose="020B0502020202020204" pitchFamily="34" charset="0"/>
                        </a:rPr>
                        <a:t>Pink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43137"/>
                  </a:ext>
                </a:extLst>
              </a:tr>
              <a:tr h="684000">
                <a:tc>
                  <a:txBody>
                    <a:bodyPr/>
                    <a:lstStyle/>
                    <a:p>
                      <a:pPr algn="ctr"/>
                      <a:r>
                        <a:rPr lang="en-GB" sz="2000" b="1" u="none" dirty="0">
                          <a:latin typeface="Century Gothic" panose="020B0502020202020204" pitchFamily="34" charset="0"/>
                        </a:rPr>
                        <a:t>Blue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150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623978"/>
                  </a:ext>
                </a:extLst>
              </a:tr>
              <a:tr h="684000">
                <a:tc>
                  <a:txBody>
                    <a:bodyPr/>
                    <a:lstStyle/>
                    <a:p>
                      <a:pPr algn="ctr"/>
                      <a:r>
                        <a:rPr lang="en-GB" sz="2800" b="1" u="none" dirty="0">
                          <a:latin typeface="Century Gothic" panose="020B0502020202020204" pitchFamily="34" charset="0"/>
                        </a:rPr>
                        <a:t>Total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800" b="1" dirty="0">
                          <a:latin typeface="Century Gothic" panose="020B0502020202020204" pitchFamily="34" charset="0"/>
                        </a:rPr>
                        <a:t>400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80850930"/>
                  </a:ext>
                </a:extLst>
              </a:tr>
            </a:tbl>
          </a:graphicData>
        </a:graphic>
      </p:graphicFrame>
      <p:graphicFrame>
        <p:nvGraphicFramePr>
          <p:cNvPr id="11" name="Table 10">
            <a:extLst>
              <a:ext uri="{FF2B5EF4-FFF2-40B4-BE49-F238E27FC236}">
                <a16:creationId xmlns:a16="http://schemas.microsoft.com/office/drawing/2014/main" id="{25BF06E4-F8B0-4219-8937-0113FCBC0E32}"/>
              </a:ext>
            </a:extLst>
          </p:cNvPr>
          <p:cNvGraphicFramePr>
            <a:graphicFrameLocks noGrp="1"/>
          </p:cNvGraphicFramePr>
          <p:nvPr>
            <p:extLst>
              <p:ext uri="{D42A27DB-BD31-4B8C-83A1-F6EECF244321}">
                <p14:modId xmlns:p14="http://schemas.microsoft.com/office/powerpoint/2010/main" val="2014768675"/>
              </p:ext>
            </p:extLst>
          </p:nvPr>
        </p:nvGraphicFramePr>
        <p:xfrm>
          <a:off x="6893428" y="4621873"/>
          <a:ext cx="256842" cy="609600"/>
        </p:xfrm>
        <a:graphic>
          <a:graphicData uri="http://schemas.openxmlformats.org/drawingml/2006/table">
            <a:tbl>
              <a:tblPr firstRow="1" bandRow="1">
                <a:tableStyleId>{5940675A-B579-460E-94D1-54222C63F5DA}</a:tableStyleId>
              </a:tblPr>
              <a:tblGrid>
                <a:gridCol w="256842">
                  <a:extLst>
                    <a:ext uri="{9D8B030D-6E8A-4147-A177-3AD203B41FA5}">
                      <a16:colId xmlns:a16="http://schemas.microsoft.com/office/drawing/2014/main" val="388332736"/>
                    </a:ext>
                  </a:extLst>
                </a:gridCol>
              </a:tblGrid>
              <a:tr h="235399">
                <a:tc>
                  <a:txBody>
                    <a:bodyPr/>
                    <a:lstStyle/>
                    <a:p>
                      <a:pPr algn="ctr"/>
                      <a:r>
                        <a:rPr lang="en-GB" sz="20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8859761"/>
                  </a:ext>
                </a:extLst>
              </a:tr>
              <a:tr h="235399">
                <a:tc>
                  <a:txBody>
                    <a:bodyPr/>
                    <a:lstStyle/>
                    <a:p>
                      <a:pPr algn="ctr"/>
                      <a:r>
                        <a:rPr lang="en-GB" sz="2000" b="1" dirty="0">
                          <a:solidFill>
                            <a:srgbClr val="FF0000"/>
                          </a:solidFill>
                          <a:latin typeface="Century Gothic" panose="020B0502020202020204" pitchFamily="34" charset="0"/>
                        </a:rPr>
                        <a:t>8</a:t>
                      </a:r>
                    </a:p>
                  </a:txBody>
                  <a:tcPr marL="0" marR="0" marT="0"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0980019"/>
                  </a:ext>
                </a:extLst>
              </a:tr>
            </a:tbl>
          </a:graphicData>
        </a:graphic>
      </p:graphicFrame>
    </p:spTree>
    <p:extLst>
      <p:ext uri="{BB962C8B-B14F-4D97-AF65-F5344CB8AC3E}">
        <p14:creationId xmlns:p14="http://schemas.microsoft.com/office/powerpoint/2010/main" val="159988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Imagine a pie chart with the same proportions as the </a:t>
            </a:r>
          </a:p>
          <a:p>
            <a:pPr lvl="0" algn="ctr"/>
            <a:r>
              <a:rPr lang="en-GB" sz="2000" b="1" dirty="0">
                <a:solidFill>
                  <a:schemeClr val="tx1"/>
                </a:solidFill>
                <a:latin typeface="Century Gothic" panose="020B0502020202020204" pitchFamily="34" charset="0"/>
              </a:rPr>
              <a:t>one below was drawn for a survey of 600 people.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Would the ‘Scooter’ category have 100 people in it?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6D588B28-A028-4949-9C31-1B16E9155E37}"/>
              </a:ext>
            </a:extLst>
          </p:cNvPr>
          <p:cNvSpPr txBox="1"/>
          <p:nvPr/>
        </p:nvSpPr>
        <p:spPr>
          <a:xfrm>
            <a:off x="951746" y="3061064"/>
            <a:ext cx="2396618" cy="1015663"/>
          </a:xfrm>
          <a:prstGeom prst="rect">
            <a:avLst/>
          </a:prstGeom>
          <a:noFill/>
        </p:spPr>
        <p:txBody>
          <a:bodyPr wrap="square" rtlCol="0" anchor="ctr">
            <a:spAutoFit/>
          </a:bodyPr>
          <a:lstStyle/>
          <a:p>
            <a:pPr algn="ctr"/>
            <a:r>
              <a:rPr lang="en-GB" sz="2000" b="1" u="sng" dirty="0">
                <a:latin typeface="Century Gothic" panose="020B0502020202020204" pitchFamily="34" charset="0"/>
              </a:rPr>
              <a:t>How children </a:t>
            </a:r>
          </a:p>
          <a:p>
            <a:pPr algn="ctr"/>
            <a:r>
              <a:rPr lang="en-GB" sz="2000" b="1" u="sng" dirty="0">
                <a:latin typeface="Century Gothic" panose="020B0502020202020204" pitchFamily="34" charset="0"/>
              </a:rPr>
              <a:t>get to school</a:t>
            </a:r>
          </a:p>
          <a:p>
            <a:pPr algn="ctr"/>
            <a:r>
              <a:rPr lang="en-GB" sz="2000" b="1" u="sng" dirty="0">
                <a:latin typeface="Century Gothic" panose="020B0502020202020204" pitchFamily="34" charset="0"/>
              </a:rPr>
              <a:t>(450 people)</a:t>
            </a:r>
          </a:p>
        </p:txBody>
      </p:sp>
      <p:graphicFrame>
        <p:nvGraphicFramePr>
          <p:cNvPr id="11" name="Chart 10">
            <a:extLst>
              <a:ext uri="{FF2B5EF4-FFF2-40B4-BE49-F238E27FC236}">
                <a16:creationId xmlns:a16="http://schemas.microsoft.com/office/drawing/2014/main" id="{134205EF-1DF7-43BC-B8CC-FF52267DF11D}"/>
              </a:ext>
            </a:extLst>
          </p:cNvPr>
          <p:cNvGraphicFramePr/>
          <p:nvPr>
            <p:extLst>
              <p:ext uri="{D42A27DB-BD31-4B8C-83A1-F6EECF244321}">
                <p14:modId xmlns:p14="http://schemas.microsoft.com/office/powerpoint/2010/main" val="2773244516"/>
              </p:ext>
            </p:extLst>
          </p:nvPr>
        </p:nvGraphicFramePr>
        <p:xfrm>
          <a:off x="1552950" y="1888693"/>
          <a:ext cx="6135226" cy="3360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409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3 – Statistics – Read and Interpret Pie Charts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(6S1) </a:t>
            </a:r>
            <a:r>
              <a:rPr lang="en-GB" sz="1200" b="1" dirty="0">
                <a:latin typeface="Century Gothic" panose="020B0502020202020204" pitchFamily="34" charset="0"/>
                <a:hlinkClick r:id="rId3"/>
              </a:rPr>
              <a:t>Interpret and construct pie charts and line graphs and use these to solve problems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6 Statistics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3">
            <a:extLst>
              <a:ext uri="{FF2B5EF4-FFF2-40B4-BE49-F238E27FC236}">
                <a16:creationId xmlns:a16="http://schemas.microsoft.com/office/drawing/2014/main" id="{F481B690-9462-44BB-AB3A-4BAF57598D38}"/>
              </a:ext>
            </a:extLst>
          </p:cNvPr>
          <p:cNvGrpSpPr>
            <a:grpSpLocks/>
          </p:cNvGrpSpPr>
          <p:nvPr/>
        </p:nvGrpSpPr>
        <p:grpSpPr bwMode="auto">
          <a:xfrm>
            <a:off x="0" y="6417869"/>
            <a:ext cx="1260476" cy="368300"/>
            <a:chOff x="1" y="6007"/>
            <a:chExt cx="794" cy="232"/>
          </a:xfrm>
        </p:grpSpPr>
        <p:pic>
          <p:nvPicPr>
            <p:cNvPr id="11" name="Picture 4">
              <a:extLst>
                <a:ext uri="{FF2B5EF4-FFF2-40B4-BE49-F238E27FC236}">
                  <a16:creationId xmlns:a16="http://schemas.microsoft.com/office/drawing/2014/main" id="{10C4E3AC-0FDD-4345-9425-35482198B9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DBF7C444-F2A5-45A4-90D8-E8551CEA892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Imagine a pie chart with the same proportions as the </a:t>
            </a:r>
          </a:p>
          <a:p>
            <a:pPr lvl="0" algn="ctr"/>
            <a:r>
              <a:rPr lang="en-GB" sz="2000" b="1" dirty="0">
                <a:solidFill>
                  <a:schemeClr val="tx1"/>
                </a:solidFill>
                <a:latin typeface="Century Gothic" panose="020B0502020202020204" pitchFamily="34" charset="0"/>
              </a:rPr>
              <a:t>one below was drawn for a survey of 600 people.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Would the ‘Scooter’ category have 100 people in it?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No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6D588B28-A028-4949-9C31-1B16E9155E37}"/>
              </a:ext>
            </a:extLst>
          </p:cNvPr>
          <p:cNvSpPr txBox="1"/>
          <p:nvPr/>
        </p:nvSpPr>
        <p:spPr>
          <a:xfrm>
            <a:off x="951746" y="3061064"/>
            <a:ext cx="2396618" cy="1015663"/>
          </a:xfrm>
          <a:prstGeom prst="rect">
            <a:avLst/>
          </a:prstGeom>
          <a:noFill/>
        </p:spPr>
        <p:txBody>
          <a:bodyPr wrap="square" rtlCol="0" anchor="ctr">
            <a:spAutoFit/>
          </a:bodyPr>
          <a:lstStyle/>
          <a:p>
            <a:pPr algn="ctr"/>
            <a:r>
              <a:rPr lang="en-GB" sz="2000" b="1" u="sng" dirty="0">
                <a:latin typeface="Century Gothic" panose="020B0502020202020204" pitchFamily="34" charset="0"/>
              </a:rPr>
              <a:t>How children </a:t>
            </a:r>
          </a:p>
          <a:p>
            <a:pPr algn="ctr"/>
            <a:r>
              <a:rPr lang="en-GB" sz="2000" b="1" u="sng" dirty="0">
                <a:latin typeface="Century Gothic" panose="020B0502020202020204" pitchFamily="34" charset="0"/>
              </a:rPr>
              <a:t>get to school</a:t>
            </a:r>
          </a:p>
          <a:p>
            <a:pPr algn="ctr"/>
            <a:r>
              <a:rPr lang="en-GB" sz="2000" b="1" u="sng" dirty="0">
                <a:latin typeface="Century Gothic" panose="020B0502020202020204" pitchFamily="34" charset="0"/>
              </a:rPr>
              <a:t>(450 people)</a:t>
            </a:r>
          </a:p>
        </p:txBody>
      </p:sp>
      <p:graphicFrame>
        <p:nvGraphicFramePr>
          <p:cNvPr id="12" name="Chart 11">
            <a:extLst>
              <a:ext uri="{FF2B5EF4-FFF2-40B4-BE49-F238E27FC236}">
                <a16:creationId xmlns:a16="http://schemas.microsoft.com/office/drawing/2014/main" id="{A2AE192C-153F-4E97-804F-1F9CDBAA3FBE}"/>
              </a:ext>
            </a:extLst>
          </p:cNvPr>
          <p:cNvGraphicFramePr/>
          <p:nvPr>
            <p:extLst>
              <p:ext uri="{D42A27DB-BD31-4B8C-83A1-F6EECF244321}">
                <p14:modId xmlns:p14="http://schemas.microsoft.com/office/powerpoint/2010/main" val="1756024289"/>
              </p:ext>
            </p:extLst>
          </p:nvPr>
        </p:nvGraphicFramePr>
        <p:xfrm>
          <a:off x="1552950" y="1888693"/>
          <a:ext cx="6135226" cy="3360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301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Imagine a pie chart with the same proportions as the </a:t>
            </a:r>
          </a:p>
          <a:p>
            <a:pPr lvl="0" algn="ctr"/>
            <a:r>
              <a:rPr lang="en-GB" sz="2000" b="1" dirty="0">
                <a:solidFill>
                  <a:schemeClr val="tx1"/>
                </a:solidFill>
                <a:latin typeface="Century Gothic" panose="020B0502020202020204" pitchFamily="34" charset="0"/>
              </a:rPr>
              <a:t>one below was drawn for a survey of 600 people.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Would the ‘Scooter’ category have 100 people in it?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No because the ‘Scooter’ category in the chart of 450 people was selected 90 times. 90 out of 450 is one fifth. One fifth of 600 is 120, not 100.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6D588B28-A028-4949-9C31-1B16E9155E37}"/>
              </a:ext>
            </a:extLst>
          </p:cNvPr>
          <p:cNvSpPr txBox="1"/>
          <p:nvPr/>
        </p:nvSpPr>
        <p:spPr>
          <a:xfrm>
            <a:off x="951746" y="3061064"/>
            <a:ext cx="2396618" cy="1015663"/>
          </a:xfrm>
          <a:prstGeom prst="rect">
            <a:avLst/>
          </a:prstGeom>
          <a:noFill/>
        </p:spPr>
        <p:txBody>
          <a:bodyPr wrap="square" rtlCol="0" anchor="ctr">
            <a:spAutoFit/>
          </a:bodyPr>
          <a:lstStyle/>
          <a:p>
            <a:pPr algn="ctr"/>
            <a:r>
              <a:rPr lang="en-GB" sz="2000" b="1" u="sng" dirty="0">
                <a:latin typeface="Century Gothic" panose="020B0502020202020204" pitchFamily="34" charset="0"/>
              </a:rPr>
              <a:t>How children </a:t>
            </a:r>
          </a:p>
          <a:p>
            <a:pPr algn="ctr"/>
            <a:r>
              <a:rPr lang="en-GB" sz="2000" b="1" u="sng" dirty="0">
                <a:latin typeface="Century Gothic" panose="020B0502020202020204" pitchFamily="34" charset="0"/>
              </a:rPr>
              <a:t>get to school</a:t>
            </a:r>
          </a:p>
          <a:p>
            <a:pPr algn="ctr"/>
            <a:r>
              <a:rPr lang="en-GB" sz="2000" b="1" u="sng" dirty="0">
                <a:latin typeface="Century Gothic" panose="020B0502020202020204" pitchFamily="34" charset="0"/>
              </a:rPr>
              <a:t>(450 people)</a:t>
            </a:r>
          </a:p>
        </p:txBody>
      </p:sp>
      <p:graphicFrame>
        <p:nvGraphicFramePr>
          <p:cNvPr id="12" name="Chart 11">
            <a:extLst>
              <a:ext uri="{FF2B5EF4-FFF2-40B4-BE49-F238E27FC236}">
                <a16:creationId xmlns:a16="http://schemas.microsoft.com/office/drawing/2014/main" id="{A2AE192C-153F-4E97-804F-1F9CDBAA3FBE}"/>
              </a:ext>
            </a:extLst>
          </p:cNvPr>
          <p:cNvGraphicFramePr/>
          <p:nvPr>
            <p:extLst/>
          </p:nvPr>
        </p:nvGraphicFramePr>
        <p:xfrm>
          <a:off x="1552950" y="1888693"/>
          <a:ext cx="6135226" cy="3360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356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Summer Block 3 – Statistics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 Read and Interpret Pie Charts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C4A245D4-FB7C-4612-93B5-535DD6A6F422}"/>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7ABF668F-DC3F-45BD-8274-3CA84E646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81F9C02-FD21-433A-9F00-D4B4C9232A20}"/>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Interpret these simple pie charts.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7C0849F-AAB2-46E6-8030-2AEA6181EE8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CDDDD7A6-89A4-4F21-A0DD-142B71CB1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4FDE8222-B803-41CE-974E-8065A3F58A5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pic>
        <p:nvPicPr>
          <p:cNvPr id="7" name="Picture 6">
            <a:extLst>
              <a:ext uri="{FF2B5EF4-FFF2-40B4-BE49-F238E27FC236}">
                <a16:creationId xmlns:a16="http://schemas.microsoft.com/office/drawing/2014/main" id="{090071E7-4D70-4558-A96A-8354E32EFD8A}"/>
              </a:ext>
            </a:extLst>
          </p:cNvPr>
          <p:cNvPicPr>
            <a:picLocks noChangeAspect="1"/>
          </p:cNvPicPr>
          <p:nvPr/>
        </p:nvPicPr>
        <p:blipFill>
          <a:blip r:embed="rId4"/>
          <a:stretch>
            <a:fillRect/>
          </a:stretch>
        </p:blipFill>
        <p:spPr>
          <a:xfrm>
            <a:off x="4100555" y="1549399"/>
            <a:ext cx="1734840" cy="1729208"/>
          </a:xfrm>
          <a:prstGeom prst="rect">
            <a:avLst/>
          </a:prstGeom>
        </p:spPr>
      </p:pic>
      <p:pic>
        <p:nvPicPr>
          <p:cNvPr id="11" name="Picture 10">
            <a:extLst>
              <a:ext uri="{FF2B5EF4-FFF2-40B4-BE49-F238E27FC236}">
                <a16:creationId xmlns:a16="http://schemas.microsoft.com/office/drawing/2014/main" id="{84632188-33E4-4B83-8548-77597197AEEE}"/>
              </a:ext>
            </a:extLst>
          </p:cNvPr>
          <p:cNvPicPr>
            <a:picLocks noChangeAspect="1"/>
          </p:cNvPicPr>
          <p:nvPr/>
        </p:nvPicPr>
        <p:blipFill>
          <a:blip r:embed="rId5"/>
          <a:stretch>
            <a:fillRect/>
          </a:stretch>
        </p:blipFill>
        <p:spPr>
          <a:xfrm rot="16200000">
            <a:off x="1237319" y="1543890"/>
            <a:ext cx="1734840" cy="1740228"/>
          </a:xfrm>
          <a:prstGeom prst="rect">
            <a:avLst/>
          </a:prstGeom>
        </p:spPr>
      </p:pic>
      <p:pic>
        <p:nvPicPr>
          <p:cNvPr id="12" name="Picture 11">
            <a:extLst>
              <a:ext uri="{FF2B5EF4-FFF2-40B4-BE49-F238E27FC236}">
                <a16:creationId xmlns:a16="http://schemas.microsoft.com/office/drawing/2014/main" id="{62DA778F-8DB9-4A69-99C3-60C5F66A5410}"/>
              </a:ext>
            </a:extLst>
          </p:cNvPr>
          <p:cNvPicPr>
            <a:picLocks noChangeAspect="1"/>
          </p:cNvPicPr>
          <p:nvPr/>
        </p:nvPicPr>
        <p:blipFill>
          <a:blip r:embed="rId6"/>
          <a:stretch>
            <a:fillRect/>
          </a:stretch>
        </p:blipFill>
        <p:spPr>
          <a:xfrm>
            <a:off x="6998689" y="1549399"/>
            <a:ext cx="1729208" cy="1729208"/>
          </a:xfrm>
          <a:prstGeom prst="rect">
            <a:avLst/>
          </a:prstGeom>
        </p:spPr>
      </p:pic>
      <p:sp>
        <p:nvSpPr>
          <p:cNvPr id="13" name="TextBox 12">
            <a:extLst>
              <a:ext uri="{FF2B5EF4-FFF2-40B4-BE49-F238E27FC236}">
                <a16:creationId xmlns:a16="http://schemas.microsoft.com/office/drawing/2014/main" id="{E9D35E06-AFE7-4D2D-AFA2-863E411CA4AE}"/>
              </a:ext>
            </a:extLst>
          </p:cNvPr>
          <p:cNvSpPr txBox="1"/>
          <p:nvPr/>
        </p:nvSpPr>
        <p:spPr>
          <a:xfrm>
            <a:off x="329019" y="3711016"/>
            <a:ext cx="2651760" cy="1631216"/>
          </a:xfrm>
          <a:prstGeom prst="rect">
            <a:avLst/>
          </a:prstGeom>
          <a:noFill/>
        </p:spPr>
        <p:txBody>
          <a:bodyPr wrap="square" rtlCol="0">
            <a:spAutoFit/>
          </a:bodyPr>
          <a:lstStyle/>
          <a:p>
            <a:pPr algn="ctr"/>
            <a:r>
              <a:rPr lang="en-GB" sz="2000" b="1" dirty="0">
                <a:latin typeface="Century Gothic" panose="020B0502020202020204" pitchFamily="34" charset="0"/>
              </a:rPr>
              <a:t>If a class had 34 children in it, how many would be boys?</a:t>
            </a:r>
          </a:p>
          <a:p>
            <a:pPr marL="342900" indent="-342900" algn="ctr">
              <a:buFont typeface="Arial" panose="020B0604020202020204" pitchFamily="34" charset="0"/>
              <a:buChar char="•"/>
            </a:pPr>
            <a:endParaRPr lang="en-US" sz="2000" b="1" dirty="0">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E8F599C8-82CA-4CF8-BEED-B330D25B6637}"/>
              </a:ext>
            </a:extLst>
          </p:cNvPr>
          <p:cNvGraphicFramePr>
            <a:graphicFrameLocks noGrp="1"/>
          </p:cNvGraphicFramePr>
          <p:nvPr>
            <p:extLst>
              <p:ext uri="{D42A27DB-BD31-4B8C-83A1-F6EECF244321}">
                <p14:modId xmlns:p14="http://schemas.microsoft.com/office/powerpoint/2010/main" val="3956429291"/>
              </p:ext>
            </p:extLst>
          </p:nvPr>
        </p:nvGraphicFramePr>
        <p:xfrm>
          <a:off x="409751" y="2048243"/>
          <a:ext cx="1072980" cy="73152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F6B0D0"/>
                    </a:solidFill>
                  </a:tcPr>
                </a:tc>
                <a:tc>
                  <a:txBody>
                    <a:bodyPr/>
                    <a:lstStyle/>
                    <a:p>
                      <a:r>
                        <a:rPr lang="en-GB" sz="1400" b="1" dirty="0">
                          <a:latin typeface="Century Gothic" panose="020B0502020202020204" pitchFamily="34" charset="0"/>
                        </a:rPr>
                        <a:t>girls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9D8FF"/>
                    </a:solidFill>
                  </a:tcPr>
                </a:tc>
                <a:tc>
                  <a:txBody>
                    <a:bodyPr/>
                    <a:lstStyle/>
                    <a:p>
                      <a:r>
                        <a:rPr lang="en-GB" sz="1400" b="1" dirty="0">
                          <a:latin typeface="Century Gothic" panose="020B0502020202020204" pitchFamily="34" charset="0"/>
                        </a:rPr>
                        <a:t>boys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graphicFrame>
        <p:nvGraphicFramePr>
          <p:cNvPr id="15" name="Table 14">
            <a:extLst>
              <a:ext uri="{FF2B5EF4-FFF2-40B4-BE49-F238E27FC236}">
                <a16:creationId xmlns:a16="http://schemas.microsoft.com/office/drawing/2014/main" id="{32104C47-9AFF-4722-84D5-49785333DE5E}"/>
              </a:ext>
            </a:extLst>
          </p:cNvPr>
          <p:cNvGraphicFramePr>
            <a:graphicFrameLocks noGrp="1"/>
          </p:cNvGraphicFramePr>
          <p:nvPr>
            <p:extLst>
              <p:ext uri="{D42A27DB-BD31-4B8C-83A1-F6EECF244321}">
                <p14:modId xmlns:p14="http://schemas.microsoft.com/office/powerpoint/2010/main" val="3198357063"/>
              </p:ext>
            </p:extLst>
          </p:nvPr>
        </p:nvGraphicFramePr>
        <p:xfrm>
          <a:off x="3300350" y="1621523"/>
          <a:ext cx="1072980" cy="158496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C000C0"/>
                    </a:solidFill>
                  </a:tcPr>
                </a:tc>
                <a:tc>
                  <a:txBody>
                    <a:bodyPr/>
                    <a:lstStyle/>
                    <a:p>
                      <a:r>
                        <a:rPr lang="en-GB" sz="1400" b="1" dirty="0">
                          <a:latin typeface="Century Gothic" panose="020B0502020202020204" pitchFamily="34" charset="0"/>
                        </a:rPr>
                        <a:t>walk</a:t>
                      </a:r>
                      <a:endParaRPr lang="en-US" sz="14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0228429"/>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1247866"/>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BAEB07"/>
                    </a:solidFill>
                  </a:tcPr>
                </a:tc>
                <a:tc>
                  <a:txBody>
                    <a:bodyPr/>
                    <a:lstStyle/>
                    <a:p>
                      <a:r>
                        <a:rPr lang="en-GB" sz="1400" b="1" dirty="0">
                          <a:latin typeface="Century Gothic" panose="020B0502020202020204" pitchFamily="34" charset="0"/>
                        </a:rPr>
                        <a:t>bus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4012816"/>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350153"/>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F6B0D0"/>
                    </a:solidFill>
                  </a:tcPr>
                </a:tc>
                <a:tc>
                  <a:txBody>
                    <a:bodyPr/>
                    <a:lstStyle/>
                    <a:p>
                      <a:r>
                        <a:rPr lang="en-GB" sz="1400" b="1" dirty="0">
                          <a:latin typeface="Century Gothic" panose="020B0502020202020204" pitchFamily="34" charset="0"/>
                        </a:rPr>
                        <a:t>car</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A3E0FF"/>
                    </a:solidFill>
                  </a:tcPr>
                </a:tc>
                <a:tc>
                  <a:txBody>
                    <a:bodyPr/>
                    <a:lstStyle/>
                    <a:p>
                      <a:r>
                        <a:rPr lang="en-GB" sz="1400" b="1" dirty="0">
                          <a:latin typeface="Century Gothic" panose="020B0502020202020204" pitchFamily="34" charset="0"/>
                        </a:rPr>
                        <a:t>bike</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sp>
        <p:nvSpPr>
          <p:cNvPr id="16" name="TextBox 15">
            <a:extLst>
              <a:ext uri="{FF2B5EF4-FFF2-40B4-BE49-F238E27FC236}">
                <a16:creationId xmlns:a16="http://schemas.microsoft.com/office/drawing/2014/main" id="{9B261E66-ECC8-47CB-BB2D-FF72E745C432}"/>
              </a:ext>
            </a:extLst>
          </p:cNvPr>
          <p:cNvSpPr txBox="1"/>
          <p:nvPr/>
        </p:nvSpPr>
        <p:spPr>
          <a:xfrm>
            <a:off x="3202578" y="3711016"/>
            <a:ext cx="2651760" cy="1631216"/>
          </a:xfrm>
          <a:prstGeom prst="rect">
            <a:avLst/>
          </a:prstGeom>
          <a:noFill/>
        </p:spPr>
        <p:txBody>
          <a:bodyPr wrap="square" rtlCol="0">
            <a:spAutoFit/>
          </a:bodyPr>
          <a:lstStyle/>
          <a:p>
            <a:pPr algn="ctr"/>
            <a:r>
              <a:rPr lang="en-GB" sz="2000" b="1" dirty="0">
                <a:latin typeface="Century Gothic" panose="020B0502020202020204" pitchFamily="34" charset="0"/>
              </a:rPr>
              <a:t>60 children were asked how they got to school. How many children travelled by car?</a:t>
            </a:r>
            <a:endParaRPr lang="en-US" sz="2000" b="1" dirty="0">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DF970137-612E-4CC5-8B42-55E29B9F6AF6}"/>
              </a:ext>
            </a:extLst>
          </p:cNvPr>
          <p:cNvGraphicFramePr>
            <a:graphicFrameLocks noGrp="1"/>
          </p:cNvGraphicFramePr>
          <p:nvPr>
            <p:extLst>
              <p:ext uri="{D42A27DB-BD31-4B8C-83A1-F6EECF244321}">
                <p14:modId xmlns:p14="http://schemas.microsoft.com/office/powerpoint/2010/main" val="453189429"/>
              </p:ext>
            </p:extLst>
          </p:nvPr>
        </p:nvGraphicFramePr>
        <p:xfrm>
          <a:off x="6150179" y="1834883"/>
          <a:ext cx="1072980" cy="115824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GB" sz="1400" b="1" dirty="0">
                          <a:latin typeface="Century Gothic" panose="020B0502020202020204" pitchFamily="34" charset="0"/>
                        </a:rPr>
                        <a:t>dog</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4012816"/>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350153"/>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GB" sz="1400" b="1" dirty="0">
                          <a:latin typeface="Century Gothic" panose="020B0502020202020204" pitchFamily="34" charset="0"/>
                        </a:rPr>
                        <a:t>cat</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r>
                        <a:rPr lang="en-GB" sz="1400" b="1" dirty="0">
                          <a:latin typeface="Century Gothic" panose="020B0502020202020204" pitchFamily="34" charset="0"/>
                        </a:rPr>
                        <a:t>rabbit</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sp>
        <p:nvSpPr>
          <p:cNvPr id="18" name="TextBox 17">
            <a:extLst>
              <a:ext uri="{FF2B5EF4-FFF2-40B4-BE49-F238E27FC236}">
                <a16:creationId xmlns:a16="http://schemas.microsoft.com/office/drawing/2014/main" id="{E55D1230-62CC-4D68-B8FB-C98098C5220B}"/>
              </a:ext>
            </a:extLst>
          </p:cNvPr>
          <p:cNvSpPr txBox="1"/>
          <p:nvPr/>
        </p:nvSpPr>
        <p:spPr>
          <a:xfrm>
            <a:off x="6076137" y="3711016"/>
            <a:ext cx="2651760" cy="1631216"/>
          </a:xfrm>
          <a:prstGeom prst="rect">
            <a:avLst/>
          </a:prstGeom>
          <a:noFill/>
        </p:spPr>
        <p:txBody>
          <a:bodyPr wrap="square" rtlCol="0">
            <a:spAutoFit/>
          </a:bodyPr>
          <a:lstStyle/>
          <a:p>
            <a:pPr algn="ctr"/>
            <a:r>
              <a:rPr lang="en-GB" sz="2000" b="1" dirty="0">
                <a:latin typeface="Century Gothic" panose="020B0502020202020204" pitchFamily="34" charset="0"/>
              </a:rPr>
              <a:t>120 children were asked to choose </a:t>
            </a:r>
          </a:p>
          <a:p>
            <a:pPr algn="ctr"/>
            <a:r>
              <a:rPr lang="en-GB" sz="2000" b="1" dirty="0">
                <a:latin typeface="Century Gothic" panose="020B0502020202020204" pitchFamily="34" charset="0"/>
              </a:rPr>
              <a:t>a favourite pet. How many children chose a rabbit?</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Interpret these simple pie charts.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7C0849F-AAB2-46E6-8030-2AEA6181EE8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CDDDD7A6-89A4-4F21-A0DD-142B71CB1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4FDE8222-B803-41CE-974E-8065A3F58A5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pic>
        <p:nvPicPr>
          <p:cNvPr id="7" name="Picture 6">
            <a:extLst>
              <a:ext uri="{FF2B5EF4-FFF2-40B4-BE49-F238E27FC236}">
                <a16:creationId xmlns:a16="http://schemas.microsoft.com/office/drawing/2014/main" id="{090071E7-4D70-4558-A96A-8354E32EFD8A}"/>
              </a:ext>
            </a:extLst>
          </p:cNvPr>
          <p:cNvPicPr>
            <a:picLocks noChangeAspect="1"/>
          </p:cNvPicPr>
          <p:nvPr/>
        </p:nvPicPr>
        <p:blipFill>
          <a:blip r:embed="rId4"/>
          <a:stretch>
            <a:fillRect/>
          </a:stretch>
        </p:blipFill>
        <p:spPr>
          <a:xfrm>
            <a:off x="4100555" y="1549399"/>
            <a:ext cx="1734840" cy="1729208"/>
          </a:xfrm>
          <a:prstGeom prst="rect">
            <a:avLst/>
          </a:prstGeom>
        </p:spPr>
      </p:pic>
      <p:pic>
        <p:nvPicPr>
          <p:cNvPr id="11" name="Picture 10">
            <a:extLst>
              <a:ext uri="{FF2B5EF4-FFF2-40B4-BE49-F238E27FC236}">
                <a16:creationId xmlns:a16="http://schemas.microsoft.com/office/drawing/2014/main" id="{84632188-33E4-4B83-8548-77597197AEEE}"/>
              </a:ext>
            </a:extLst>
          </p:cNvPr>
          <p:cNvPicPr>
            <a:picLocks noChangeAspect="1"/>
          </p:cNvPicPr>
          <p:nvPr/>
        </p:nvPicPr>
        <p:blipFill>
          <a:blip r:embed="rId5"/>
          <a:stretch>
            <a:fillRect/>
          </a:stretch>
        </p:blipFill>
        <p:spPr>
          <a:xfrm rot="16200000">
            <a:off x="1237319" y="1543890"/>
            <a:ext cx="1734840" cy="1740228"/>
          </a:xfrm>
          <a:prstGeom prst="rect">
            <a:avLst/>
          </a:prstGeom>
        </p:spPr>
      </p:pic>
      <p:pic>
        <p:nvPicPr>
          <p:cNvPr id="12" name="Picture 11">
            <a:extLst>
              <a:ext uri="{FF2B5EF4-FFF2-40B4-BE49-F238E27FC236}">
                <a16:creationId xmlns:a16="http://schemas.microsoft.com/office/drawing/2014/main" id="{62DA778F-8DB9-4A69-99C3-60C5F66A5410}"/>
              </a:ext>
            </a:extLst>
          </p:cNvPr>
          <p:cNvPicPr>
            <a:picLocks noChangeAspect="1"/>
          </p:cNvPicPr>
          <p:nvPr/>
        </p:nvPicPr>
        <p:blipFill>
          <a:blip r:embed="rId6"/>
          <a:stretch>
            <a:fillRect/>
          </a:stretch>
        </p:blipFill>
        <p:spPr>
          <a:xfrm>
            <a:off x="6998689" y="1549399"/>
            <a:ext cx="1729208" cy="1729208"/>
          </a:xfrm>
          <a:prstGeom prst="rect">
            <a:avLst/>
          </a:prstGeom>
        </p:spPr>
      </p:pic>
      <p:sp>
        <p:nvSpPr>
          <p:cNvPr id="13" name="TextBox 12">
            <a:extLst>
              <a:ext uri="{FF2B5EF4-FFF2-40B4-BE49-F238E27FC236}">
                <a16:creationId xmlns:a16="http://schemas.microsoft.com/office/drawing/2014/main" id="{E9D35E06-AFE7-4D2D-AFA2-863E411CA4AE}"/>
              </a:ext>
            </a:extLst>
          </p:cNvPr>
          <p:cNvSpPr txBox="1"/>
          <p:nvPr/>
        </p:nvSpPr>
        <p:spPr>
          <a:xfrm>
            <a:off x="329019" y="3711016"/>
            <a:ext cx="2651760" cy="2554545"/>
          </a:xfrm>
          <a:prstGeom prst="rect">
            <a:avLst/>
          </a:prstGeom>
          <a:noFill/>
        </p:spPr>
        <p:txBody>
          <a:bodyPr wrap="square" rtlCol="0">
            <a:spAutoFit/>
          </a:bodyPr>
          <a:lstStyle/>
          <a:p>
            <a:pPr algn="ctr"/>
            <a:r>
              <a:rPr lang="en-GB" sz="2000" b="1" dirty="0">
                <a:latin typeface="Century Gothic" panose="020B0502020202020204" pitchFamily="34" charset="0"/>
              </a:rPr>
              <a:t>If a class had 34 children in it, how many would be boys?</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r>
              <a:rPr lang="en-GB" sz="2000" b="1" dirty="0">
                <a:solidFill>
                  <a:srgbClr val="FF0000"/>
                </a:solidFill>
                <a:latin typeface="Century Gothic" panose="020B0502020202020204" pitchFamily="34" charset="0"/>
              </a:rPr>
              <a:t>17</a:t>
            </a:r>
          </a:p>
          <a:p>
            <a:pPr marL="342900" indent="-342900" algn="ctr">
              <a:buFont typeface="Arial" panose="020B0604020202020204" pitchFamily="34" charset="0"/>
              <a:buChar char="•"/>
            </a:pPr>
            <a:endParaRPr lang="en-US" sz="2000" b="1" dirty="0">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E8F599C8-82CA-4CF8-BEED-B330D25B6637}"/>
              </a:ext>
            </a:extLst>
          </p:cNvPr>
          <p:cNvGraphicFramePr>
            <a:graphicFrameLocks noGrp="1"/>
          </p:cNvGraphicFramePr>
          <p:nvPr>
            <p:extLst/>
          </p:nvPr>
        </p:nvGraphicFramePr>
        <p:xfrm>
          <a:off x="409751" y="2048243"/>
          <a:ext cx="1072980" cy="73152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F6B0D0"/>
                    </a:solidFill>
                  </a:tcPr>
                </a:tc>
                <a:tc>
                  <a:txBody>
                    <a:bodyPr/>
                    <a:lstStyle/>
                    <a:p>
                      <a:r>
                        <a:rPr lang="en-GB" sz="1400" b="1" dirty="0">
                          <a:latin typeface="Century Gothic" panose="020B0502020202020204" pitchFamily="34" charset="0"/>
                        </a:rPr>
                        <a:t>girls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9D8FF"/>
                    </a:solidFill>
                  </a:tcPr>
                </a:tc>
                <a:tc>
                  <a:txBody>
                    <a:bodyPr/>
                    <a:lstStyle/>
                    <a:p>
                      <a:r>
                        <a:rPr lang="en-GB" sz="1400" b="1" dirty="0">
                          <a:latin typeface="Century Gothic" panose="020B0502020202020204" pitchFamily="34" charset="0"/>
                        </a:rPr>
                        <a:t>boys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graphicFrame>
        <p:nvGraphicFramePr>
          <p:cNvPr id="15" name="Table 14">
            <a:extLst>
              <a:ext uri="{FF2B5EF4-FFF2-40B4-BE49-F238E27FC236}">
                <a16:creationId xmlns:a16="http://schemas.microsoft.com/office/drawing/2014/main" id="{32104C47-9AFF-4722-84D5-49785333DE5E}"/>
              </a:ext>
            </a:extLst>
          </p:cNvPr>
          <p:cNvGraphicFramePr>
            <a:graphicFrameLocks noGrp="1"/>
          </p:cNvGraphicFramePr>
          <p:nvPr>
            <p:extLst/>
          </p:nvPr>
        </p:nvGraphicFramePr>
        <p:xfrm>
          <a:off x="3300350" y="1621523"/>
          <a:ext cx="1072980" cy="158496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C000C0"/>
                    </a:solidFill>
                  </a:tcPr>
                </a:tc>
                <a:tc>
                  <a:txBody>
                    <a:bodyPr/>
                    <a:lstStyle/>
                    <a:p>
                      <a:r>
                        <a:rPr lang="en-GB" sz="1400" b="1" dirty="0">
                          <a:latin typeface="Century Gothic" panose="020B0502020202020204" pitchFamily="34" charset="0"/>
                        </a:rPr>
                        <a:t>walk</a:t>
                      </a:r>
                      <a:endParaRPr lang="en-US" sz="14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0228429"/>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1247866"/>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BAEB07"/>
                    </a:solidFill>
                  </a:tcPr>
                </a:tc>
                <a:tc>
                  <a:txBody>
                    <a:bodyPr/>
                    <a:lstStyle/>
                    <a:p>
                      <a:r>
                        <a:rPr lang="en-GB" sz="1400" b="1" dirty="0">
                          <a:latin typeface="Century Gothic" panose="020B0502020202020204" pitchFamily="34" charset="0"/>
                        </a:rPr>
                        <a:t>bus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4012816"/>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350153"/>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F6B0D0"/>
                    </a:solidFill>
                  </a:tcPr>
                </a:tc>
                <a:tc>
                  <a:txBody>
                    <a:bodyPr/>
                    <a:lstStyle/>
                    <a:p>
                      <a:r>
                        <a:rPr lang="en-GB" sz="1400" b="1" dirty="0">
                          <a:latin typeface="Century Gothic" panose="020B0502020202020204" pitchFamily="34" charset="0"/>
                        </a:rPr>
                        <a:t>car</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A3E0FF"/>
                    </a:solidFill>
                  </a:tcPr>
                </a:tc>
                <a:tc>
                  <a:txBody>
                    <a:bodyPr/>
                    <a:lstStyle/>
                    <a:p>
                      <a:r>
                        <a:rPr lang="en-GB" sz="1400" b="1" dirty="0">
                          <a:latin typeface="Century Gothic" panose="020B0502020202020204" pitchFamily="34" charset="0"/>
                        </a:rPr>
                        <a:t>bike</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sp>
        <p:nvSpPr>
          <p:cNvPr id="16" name="TextBox 15">
            <a:extLst>
              <a:ext uri="{FF2B5EF4-FFF2-40B4-BE49-F238E27FC236}">
                <a16:creationId xmlns:a16="http://schemas.microsoft.com/office/drawing/2014/main" id="{9B261E66-ECC8-47CB-BB2D-FF72E745C432}"/>
              </a:ext>
            </a:extLst>
          </p:cNvPr>
          <p:cNvSpPr txBox="1"/>
          <p:nvPr/>
        </p:nvSpPr>
        <p:spPr>
          <a:xfrm>
            <a:off x="3202578" y="3711016"/>
            <a:ext cx="2651760" cy="2246769"/>
          </a:xfrm>
          <a:prstGeom prst="rect">
            <a:avLst/>
          </a:prstGeom>
          <a:noFill/>
        </p:spPr>
        <p:txBody>
          <a:bodyPr wrap="square" rtlCol="0">
            <a:spAutoFit/>
          </a:bodyPr>
          <a:lstStyle/>
          <a:p>
            <a:pPr algn="ctr"/>
            <a:r>
              <a:rPr lang="en-GB" sz="2000" b="1" dirty="0">
                <a:latin typeface="Century Gothic" panose="020B0502020202020204" pitchFamily="34" charset="0"/>
              </a:rPr>
              <a:t>60 children were asked how they got to school. How many children travelled by car?</a:t>
            </a:r>
          </a:p>
          <a:p>
            <a:pPr algn="ctr"/>
            <a:endParaRPr lang="en-GB" sz="2000" b="1" dirty="0">
              <a:latin typeface="Century Gothic" panose="020B0502020202020204" pitchFamily="34" charset="0"/>
            </a:endParaRPr>
          </a:p>
          <a:p>
            <a:pPr algn="ctr"/>
            <a:r>
              <a:rPr lang="en-GB" sz="2000" b="1" dirty="0">
                <a:solidFill>
                  <a:srgbClr val="FF0000"/>
                </a:solidFill>
                <a:latin typeface="Century Gothic" panose="020B0502020202020204" pitchFamily="34" charset="0"/>
              </a:rPr>
              <a:t>15</a:t>
            </a:r>
            <a:endParaRPr lang="en-US" sz="2000" b="1" dirty="0">
              <a:solidFill>
                <a:srgbClr val="FF0000"/>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DF970137-612E-4CC5-8B42-55E29B9F6AF6}"/>
              </a:ext>
            </a:extLst>
          </p:cNvPr>
          <p:cNvGraphicFramePr>
            <a:graphicFrameLocks noGrp="1"/>
          </p:cNvGraphicFramePr>
          <p:nvPr>
            <p:extLst/>
          </p:nvPr>
        </p:nvGraphicFramePr>
        <p:xfrm>
          <a:off x="6150179" y="1834883"/>
          <a:ext cx="1072980" cy="115824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GB" sz="1400" b="1" dirty="0">
                          <a:latin typeface="Century Gothic" panose="020B0502020202020204" pitchFamily="34" charset="0"/>
                        </a:rPr>
                        <a:t>dog</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4012816"/>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350153"/>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GB" sz="1400" b="1" dirty="0">
                          <a:latin typeface="Century Gothic" panose="020B0502020202020204" pitchFamily="34" charset="0"/>
                        </a:rPr>
                        <a:t>cat</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r>
                        <a:rPr lang="en-GB" sz="1400" b="1" dirty="0">
                          <a:latin typeface="Century Gothic" panose="020B0502020202020204" pitchFamily="34" charset="0"/>
                        </a:rPr>
                        <a:t>rabbit</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sp>
        <p:nvSpPr>
          <p:cNvPr id="18" name="TextBox 17">
            <a:extLst>
              <a:ext uri="{FF2B5EF4-FFF2-40B4-BE49-F238E27FC236}">
                <a16:creationId xmlns:a16="http://schemas.microsoft.com/office/drawing/2014/main" id="{E55D1230-62CC-4D68-B8FB-C98098C5220B}"/>
              </a:ext>
            </a:extLst>
          </p:cNvPr>
          <p:cNvSpPr txBox="1"/>
          <p:nvPr/>
        </p:nvSpPr>
        <p:spPr>
          <a:xfrm>
            <a:off x="6076137" y="3711016"/>
            <a:ext cx="2651760" cy="2246769"/>
          </a:xfrm>
          <a:prstGeom prst="rect">
            <a:avLst/>
          </a:prstGeom>
          <a:noFill/>
        </p:spPr>
        <p:txBody>
          <a:bodyPr wrap="square" rtlCol="0">
            <a:spAutoFit/>
          </a:bodyPr>
          <a:lstStyle/>
          <a:p>
            <a:pPr algn="ctr"/>
            <a:r>
              <a:rPr lang="en-GB" sz="2000" b="1" dirty="0">
                <a:latin typeface="Century Gothic" panose="020B0502020202020204" pitchFamily="34" charset="0"/>
              </a:rPr>
              <a:t>120 children were asked to choose </a:t>
            </a:r>
          </a:p>
          <a:p>
            <a:pPr algn="ctr"/>
            <a:r>
              <a:rPr lang="en-GB" sz="2000" b="1" dirty="0">
                <a:latin typeface="Century Gothic" panose="020B0502020202020204" pitchFamily="34" charset="0"/>
              </a:rPr>
              <a:t>a favourite pet. How many children chose a rabbit?</a:t>
            </a:r>
          </a:p>
          <a:p>
            <a:pPr algn="ctr"/>
            <a:endParaRPr lang="en-GB" sz="2000" b="1" dirty="0">
              <a:latin typeface="Century Gothic" panose="020B0502020202020204" pitchFamily="34" charset="0"/>
            </a:endParaRPr>
          </a:p>
          <a:p>
            <a:pPr algn="ctr"/>
            <a:r>
              <a:rPr lang="en-GB" sz="2000" b="1" dirty="0">
                <a:solidFill>
                  <a:srgbClr val="FF0000"/>
                </a:solidFill>
                <a:latin typeface="Century Gothic" panose="020B0502020202020204" pitchFamily="34" charset="0"/>
              </a:rPr>
              <a:t>40</a:t>
            </a:r>
            <a:endParaRPr lang="en-US"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3815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fraction of the pie chart represents </a:t>
            </a:r>
          </a:p>
          <a:p>
            <a:pPr lvl="0" algn="ctr"/>
            <a:r>
              <a:rPr lang="en-GB" sz="2000" b="1" dirty="0">
                <a:solidFill>
                  <a:schemeClr val="tx1"/>
                </a:solidFill>
                <a:latin typeface="Century Gothic" panose="020B0502020202020204" pitchFamily="34" charset="0"/>
              </a:rPr>
              <a:t>people who chose dolphins?</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541E530F-38C0-47E4-8312-3DEA3FDE3F8D}"/>
              </a:ext>
            </a:extLst>
          </p:cNvPr>
          <p:cNvSpPr txBox="1"/>
          <p:nvPr/>
        </p:nvSpPr>
        <p:spPr>
          <a:xfrm>
            <a:off x="3415803" y="1887380"/>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Animal</a:t>
            </a:r>
          </a:p>
        </p:txBody>
      </p:sp>
      <p:graphicFrame>
        <p:nvGraphicFramePr>
          <p:cNvPr id="11" name="Chart 10">
            <a:extLst>
              <a:ext uri="{FF2B5EF4-FFF2-40B4-BE49-F238E27FC236}">
                <a16:creationId xmlns:a16="http://schemas.microsoft.com/office/drawing/2014/main" id="{1B6F2629-3DBD-48F0-810C-B9307512C92A}"/>
              </a:ext>
            </a:extLst>
          </p:cNvPr>
          <p:cNvGraphicFramePr/>
          <p:nvPr>
            <p:extLst>
              <p:ext uri="{D42A27DB-BD31-4B8C-83A1-F6EECF244321}">
                <p14:modId xmlns:p14="http://schemas.microsoft.com/office/powerpoint/2010/main" val="583727681"/>
              </p:ext>
            </p:extLst>
          </p:nvPr>
        </p:nvGraphicFramePr>
        <p:xfrm>
          <a:off x="1260476" y="2514940"/>
          <a:ext cx="6308646" cy="32353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fraction of the pie chart represents </a:t>
            </a:r>
          </a:p>
          <a:p>
            <a:pPr lvl="0" algn="ctr"/>
            <a:r>
              <a:rPr lang="en-GB" sz="2000" b="1" dirty="0">
                <a:solidFill>
                  <a:schemeClr val="tx1"/>
                </a:solidFill>
                <a:latin typeface="Century Gothic" panose="020B0502020202020204" pitchFamily="34" charset="0"/>
              </a:rPr>
              <a:t>people who chose dolphins?</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541E530F-38C0-47E4-8312-3DEA3FDE3F8D}"/>
              </a:ext>
            </a:extLst>
          </p:cNvPr>
          <p:cNvSpPr txBox="1"/>
          <p:nvPr/>
        </p:nvSpPr>
        <p:spPr>
          <a:xfrm>
            <a:off x="3415803" y="1887380"/>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Animal</a:t>
            </a:r>
          </a:p>
        </p:txBody>
      </p:sp>
      <p:graphicFrame>
        <p:nvGraphicFramePr>
          <p:cNvPr id="11" name="Chart 10">
            <a:extLst>
              <a:ext uri="{FF2B5EF4-FFF2-40B4-BE49-F238E27FC236}">
                <a16:creationId xmlns:a16="http://schemas.microsoft.com/office/drawing/2014/main" id="{1B6F2629-3DBD-48F0-810C-B9307512C92A}"/>
              </a:ext>
            </a:extLst>
          </p:cNvPr>
          <p:cNvGraphicFramePr/>
          <p:nvPr>
            <p:extLst/>
          </p:nvPr>
        </p:nvGraphicFramePr>
        <p:xfrm>
          <a:off x="1260476" y="2514940"/>
          <a:ext cx="6308646" cy="32353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a:extLst>
              <a:ext uri="{FF2B5EF4-FFF2-40B4-BE49-F238E27FC236}">
                <a16:creationId xmlns:a16="http://schemas.microsoft.com/office/drawing/2014/main" id="{17621C6F-3ACE-45E1-8A34-6E501F3231E0}"/>
              </a:ext>
            </a:extLst>
          </p:cNvPr>
          <p:cNvGraphicFramePr>
            <a:graphicFrameLocks noGrp="1"/>
          </p:cNvGraphicFramePr>
          <p:nvPr>
            <p:extLst>
              <p:ext uri="{D42A27DB-BD31-4B8C-83A1-F6EECF244321}">
                <p14:modId xmlns:p14="http://schemas.microsoft.com/office/powerpoint/2010/main" val="2087861420"/>
              </p:ext>
            </p:extLst>
          </p:nvPr>
        </p:nvGraphicFramePr>
        <p:xfrm>
          <a:off x="4157957" y="3369827"/>
          <a:ext cx="256842" cy="609600"/>
        </p:xfrm>
        <a:graphic>
          <a:graphicData uri="http://schemas.openxmlformats.org/drawingml/2006/table">
            <a:tbl>
              <a:tblPr firstRow="1" bandRow="1">
                <a:tableStyleId>{5940675A-B579-460E-94D1-54222C63F5DA}</a:tableStyleId>
              </a:tblPr>
              <a:tblGrid>
                <a:gridCol w="256842">
                  <a:extLst>
                    <a:ext uri="{9D8B030D-6E8A-4147-A177-3AD203B41FA5}">
                      <a16:colId xmlns:a16="http://schemas.microsoft.com/office/drawing/2014/main" val="388332736"/>
                    </a:ext>
                  </a:extLst>
                </a:gridCol>
              </a:tblGrid>
              <a:tr h="235399">
                <a:tc>
                  <a:txBody>
                    <a:bodyPr/>
                    <a:lstStyle/>
                    <a:p>
                      <a:pPr algn="ctr"/>
                      <a:r>
                        <a:rPr lang="en-GB" sz="2000" b="1" dirty="0">
                          <a:solidFill>
                            <a:srgbClr val="FF0000"/>
                          </a:solidFill>
                          <a:latin typeface="Century Gothic" panose="020B0502020202020204" pitchFamily="34" charset="0"/>
                        </a:rPr>
                        <a:t>1</a:t>
                      </a:r>
                    </a:p>
                  </a:txBody>
                  <a:tcPr marL="0" marR="0" marT="0"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8859761"/>
                  </a:ext>
                </a:extLst>
              </a:tr>
              <a:tr h="235399">
                <a:tc>
                  <a:txBody>
                    <a:bodyPr/>
                    <a:lstStyle/>
                    <a:p>
                      <a:pPr algn="ctr"/>
                      <a:r>
                        <a:rPr lang="en-GB" sz="2000" b="1" dirty="0">
                          <a:solidFill>
                            <a:srgbClr val="FF0000"/>
                          </a:solidFill>
                          <a:latin typeface="Century Gothic" panose="020B0502020202020204" pitchFamily="34" charset="0"/>
                        </a:rPr>
                        <a:t>8</a:t>
                      </a:r>
                    </a:p>
                  </a:txBody>
                  <a:tcPr marL="0" marR="0" marT="0"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0980019"/>
                  </a:ext>
                </a:extLst>
              </a:tr>
            </a:tbl>
          </a:graphicData>
        </a:graphic>
      </p:graphicFrame>
    </p:spTree>
    <p:extLst>
      <p:ext uri="{BB962C8B-B14F-4D97-AF65-F5344CB8AC3E}">
        <p14:creationId xmlns:p14="http://schemas.microsoft.com/office/powerpoint/2010/main" val="358952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pie chart shows the votes of 360 people.</a:t>
            </a:r>
          </a:p>
          <a:p>
            <a:pPr lvl="0" algn="ctr"/>
            <a:r>
              <a:rPr lang="en-GB" sz="2000" b="1" dirty="0">
                <a:solidFill>
                  <a:schemeClr val="tx1"/>
                </a:solidFill>
                <a:latin typeface="Century Gothic" panose="020B0502020202020204" pitchFamily="34" charset="0"/>
              </a:rPr>
              <a:t>How many chose toast?</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E4E891BC-BBA8-4ADC-8CB4-8E8ED17E1D00}"/>
              </a:ext>
            </a:extLst>
          </p:cNvPr>
          <p:cNvSpPr txBox="1"/>
          <p:nvPr/>
        </p:nvSpPr>
        <p:spPr>
          <a:xfrm>
            <a:off x="3376823" y="1875349"/>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Breakfast</a:t>
            </a:r>
          </a:p>
        </p:txBody>
      </p:sp>
      <p:graphicFrame>
        <p:nvGraphicFramePr>
          <p:cNvPr id="11" name="Chart 10">
            <a:extLst>
              <a:ext uri="{FF2B5EF4-FFF2-40B4-BE49-F238E27FC236}">
                <a16:creationId xmlns:a16="http://schemas.microsoft.com/office/drawing/2014/main" id="{0FEB9CA7-97A8-41BE-9D39-456BC9313348}"/>
              </a:ext>
            </a:extLst>
          </p:cNvPr>
          <p:cNvGraphicFramePr/>
          <p:nvPr>
            <p:extLst>
              <p:ext uri="{D42A27DB-BD31-4B8C-83A1-F6EECF244321}">
                <p14:modId xmlns:p14="http://schemas.microsoft.com/office/powerpoint/2010/main" val="1730833923"/>
              </p:ext>
            </p:extLst>
          </p:nvPr>
        </p:nvGraphicFramePr>
        <p:xfrm>
          <a:off x="1629374" y="1954828"/>
          <a:ext cx="7352145" cy="39956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144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pie chart shows the votes of 360 people.</a:t>
            </a:r>
          </a:p>
          <a:p>
            <a:pPr lvl="0" algn="ctr"/>
            <a:r>
              <a:rPr lang="en-GB" sz="2000" b="1" dirty="0">
                <a:solidFill>
                  <a:schemeClr val="tx1"/>
                </a:solidFill>
                <a:latin typeface="Century Gothic" panose="020B0502020202020204" pitchFamily="34" charset="0"/>
              </a:rPr>
              <a:t>How many chose toast?</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E4E891BC-BBA8-4ADC-8CB4-8E8ED17E1D00}"/>
              </a:ext>
            </a:extLst>
          </p:cNvPr>
          <p:cNvSpPr txBox="1"/>
          <p:nvPr/>
        </p:nvSpPr>
        <p:spPr>
          <a:xfrm>
            <a:off x="3376823" y="1875349"/>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Breakfast</a:t>
            </a:r>
          </a:p>
        </p:txBody>
      </p:sp>
      <p:graphicFrame>
        <p:nvGraphicFramePr>
          <p:cNvPr id="11" name="Chart 10">
            <a:extLst>
              <a:ext uri="{FF2B5EF4-FFF2-40B4-BE49-F238E27FC236}">
                <a16:creationId xmlns:a16="http://schemas.microsoft.com/office/drawing/2014/main" id="{0FEB9CA7-97A8-41BE-9D39-456BC9313348}"/>
              </a:ext>
            </a:extLst>
          </p:cNvPr>
          <p:cNvGraphicFramePr/>
          <p:nvPr>
            <p:extLst>
              <p:ext uri="{D42A27DB-BD31-4B8C-83A1-F6EECF244321}">
                <p14:modId xmlns:p14="http://schemas.microsoft.com/office/powerpoint/2010/main" val="640577742"/>
              </p:ext>
            </p:extLst>
          </p:nvPr>
        </p:nvGraphicFramePr>
        <p:xfrm>
          <a:off x="1629374" y="1954828"/>
          <a:ext cx="7352145" cy="399567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B246FA66-9282-4E36-BC88-E73BE64F86DA}"/>
              </a:ext>
            </a:extLst>
          </p:cNvPr>
          <p:cNvSpPr txBox="1"/>
          <p:nvPr/>
        </p:nvSpPr>
        <p:spPr>
          <a:xfrm>
            <a:off x="5702968" y="3551285"/>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120</a:t>
            </a:r>
          </a:p>
        </p:txBody>
      </p:sp>
    </p:spTree>
    <p:extLst>
      <p:ext uri="{BB962C8B-B14F-4D97-AF65-F5344CB8AC3E}">
        <p14:creationId xmlns:p14="http://schemas.microsoft.com/office/powerpoint/2010/main" val="389269245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c7a0828-c5e4-45f8-a074-18a8fdc88ec6"/>
    <ds:schemaRef ds:uri="86144f90-c7b6-48d0-aae5-f5e9e48cc3df"/>
    <ds:schemaRef ds:uri="http://www.w3.org/XML/1998/namespace"/>
  </ds:schemaRefs>
</ds:datastoreItem>
</file>

<file path=customXml/itemProps3.xml><?xml version="1.0" encoding="utf-8"?>
<ds:datastoreItem xmlns:ds="http://schemas.openxmlformats.org/officeDocument/2006/customXml" ds:itemID="{CBE38364-D7E7-421C-B36C-47A5E4CB0C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685</TotalTime>
  <Words>1010</Words>
  <Application>Microsoft Office PowerPoint</Application>
  <PresentationFormat>On-screen Show (4:3)</PresentationFormat>
  <Paragraphs>349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SimSun</vt: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L. K. Goodchild</cp:lastModifiedBy>
  <cp:revision>8</cp:revision>
  <dcterms:created xsi:type="dcterms:W3CDTF">2018-03-17T10:08:43Z</dcterms:created>
  <dcterms:modified xsi:type="dcterms:W3CDTF">2020-06-05T15:15:34Z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