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5"/>
  </p:notesMasterIdLst>
  <p:handoutMasterIdLst>
    <p:handoutMasterId r:id="rId16"/>
  </p:handoutMasterIdLst>
  <p:sldIdLst>
    <p:sldId id="256" r:id="rId2"/>
    <p:sldId id="276" r:id="rId3"/>
    <p:sldId id="275" r:id="rId4"/>
    <p:sldId id="259" r:id="rId5"/>
    <p:sldId id="258" r:id="rId6"/>
    <p:sldId id="261" r:id="rId7"/>
    <p:sldId id="269" r:id="rId8"/>
    <p:sldId id="263" r:id="rId9"/>
    <p:sldId id="277" r:id="rId10"/>
    <p:sldId id="278" r:id="rId11"/>
    <p:sldId id="280" r:id="rId12"/>
    <p:sldId id="266" r:id="rId13"/>
    <p:sldId id="279" r:id="rId14"/>
  </p:sldIdLst>
  <p:sldSz cx="9144000" cy="5143500" type="screen16x9"/>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C800"/>
    <a:srgbClr val="5EEC3C"/>
    <a:srgbClr val="1D3A00"/>
    <a:srgbClr val="6C1A00"/>
    <a:srgbClr val="003296"/>
    <a:srgbClr val="E39A39"/>
    <a:srgbClr val="FFC901"/>
    <a:srgbClr val="FE9202"/>
    <a:srgbClr val="FEA402"/>
    <a:srgbClr val="D68B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4" d="100"/>
          <a:sy n="84" d="100"/>
        </p:scale>
        <p:origin x="780" y="64"/>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2CD0119-9759-48EE-8C1D-D5F4CE60F403}" type="datetimeFigureOut">
              <a:rPr lang="en-GB" smtClean="0"/>
              <a:t>23/09/2021</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6FFE3CE-3A63-4709-A425-1CAC38D31ABA}" type="slidenum">
              <a:rPr lang="en-GB" smtClean="0"/>
              <a:t>‹#›</a:t>
            </a:fld>
            <a:endParaRPr lang="en-GB"/>
          </a:p>
        </p:txBody>
      </p:sp>
    </p:spTree>
    <p:extLst>
      <p:ext uri="{BB962C8B-B14F-4D97-AF65-F5344CB8AC3E}">
        <p14:creationId xmlns:p14="http://schemas.microsoft.com/office/powerpoint/2010/main" val="418961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59492AF-9EFD-41CD-8A16-D895FB4BB63B}" type="datetimeFigureOut">
              <a:rPr lang="en-US" smtClean="0"/>
              <a:t>9/23/2021</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0D65B9D-9BF6-4ACC-A70C-5B7F57520C7D}" type="slidenum">
              <a:rPr lang="en-US" smtClean="0"/>
              <a:t>‹#›</a:t>
            </a:fld>
            <a:endParaRPr lang="en-US"/>
          </a:p>
        </p:txBody>
      </p:sp>
    </p:spTree>
    <p:extLst>
      <p:ext uri="{BB962C8B-B14F-4D97-AF65-F5344CB8AC3E}">
        <p14:creationId xmlns:p14="http://schemas.microsoft.com/office/powerpoint/2010/main" val="1360418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96260" y="2419045"/>
            <a:ext cx="5650085" cy="763525"/>
          </a:xfrm>
          <a:noFill/>
          <a:effectLst>
            <a:outerShdw blurRad="50800" dist="38100" dir="2700000" algn="tl" rotWithShape="0">
              <a:prstClr val="black">
                <a:alpha val="40000"/>
              </a:prstClr>
            </a:outerShdw>
          </a:effectLst>
        </p:spPr>
        <p:txBody>
          <a:bodyPr>
            <a:norm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296260" y="3182570"/>
            <a:ext cx="5650085" cy="610820"/>
          </a:xfrm>
        </p:spPr>
        <p:txBody>
          <a:bodyPr>
            <a:normAutofit/>
          </a:bodyPr>
          <a:lstStyle>
            <a:lvl1pPr marL="0" indent="0" algn="l">
              <a:buNone/>
              <a:defRPr sz="2800" b="0" i="0">
                <a:solidFill>
                  <a:srgbClr val="FFFF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9/23/2021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9/23/2021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id="{87F581DD-0858-4A9E-9DA3-538B9FD40F4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918306"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
            <a:ext cx="6870700" cy="120015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85800" y="1371600"/>
            <a:ext cx="3771900" cy="2743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10100" y="1371600"/>
            <a:ext cx="3771900" cy="2743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EB4B988-77F2-4D00-9B9C-9633222738FA}" type="slidenum">
              <a:rPr lang="en-GB" altLang="en-US"/>
              <a:pPr>
                <a:defRPr/>
              </a:pPr>
              <a:t>‹#›</a:t>
            </a:fld>
            <a:endParaRPr lang="en-GB" altLang="en-US"/>
          </a:p>
        </p:txBody>
      </p:sp>
    </p:spTree>
    <p:extLst>
      <p:ext uri="{BB962C8B-B14F-4D97-AF65-F5344CB8AC3E}">
        <p14:creationId xmlns:p14="http://schemas.microsoft.com/office/powerpoint/2010/main" val="2033047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044700"/>
            <a:ext cx="8246070" cy="610820"/>
          </a:xfrm>
        </p:spPr>
        <p:txBody>
          <a:bodyPr>
            <a:normAutofit/>
          </a:bodyPr>
          <a:lstStyle>
            <a:lvl1pPr algn="l">
              <a:defRPr sz="3600" baseline="0">
                <a:solidFill>
                  <a:srgbClr val="7CC8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655520"/>
            <a:ext cx="8246070" cy="3206805"/>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1670" y="281175"/>
            <a:ext cx="6108200" cy="572644"/>
          </a:xfrm>
        </p:spPr>
        <p:txBody>
          <a:bodyPr>
            <a:normAutofit/>
          </a:bodyPr>
          <a:lstStyle>
            <a:lvl1pPr algn="l">
              <a:defRPr sz="3600">
                <a:solidFill>
                  <a:srgbClr val="7CC8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601670" y="1044701"/>
            <a:ext cx="6108200" cy="3663766"/>
          </a:xfrm>
        </p:spPr>
        <p:txBody>
          <a:bodyPr/>
          <a:lstStyle>
            <a:lvl1pPr>
              <a:defRPr sz="28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9/23/2021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9/23/2021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9/23/2021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1670" y="1044700"/>
            <a:ext cx="8093365" cy="610820"/>
          </a:xfrm>
        </p:spPr>
        <p:txBody>
          <a:bodyPr>
            <a:normAutofit/>
          </a:bodyPr>
          <a:lstStyle>
            <a:lvl1pPr algn="l">
              <a:defRPr sz="3600" baseline="0">
                <a:solidFill>
                  <a:srgbClr val="7CC8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80" y="1946648"/>
            <a:ext cx="4040188"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80" y="2419045"/>
            <a:ext cx="4040188"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1" y="1946648"/>
            <a:ext cx="4041775"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1" y="2419045"/>
            <a:ext cx="4041775"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9/23/2021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9/23/2021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9/23/2021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9/23/2021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9/23/2021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83788"/>
            <a:ext cx="5955493" cy="725348"/>
          </a:xfrm>
        </p:spPr>
        <p:txBody>
          <a:bodyPr>
            <a:noAutofit/>
          </a:bodyPr>
          <a:lstStyle/>
          <a:p>
            <a:pPr algn="ctr"/>
            <a:r>
              <a:rPr lang="en-US" sz="5400" dirty="0">
                <a:latin typeface="Comic Sans MS" panose="030F0702030302020204" pitchFamily="66" charset="0"/>
              </a:rPr>
              <a:t>Welcome to Eagles!</a:t>
            </a:r>
          </a:p>
        </p:txBody>
      </p:sp>
      <p:sp>
        <p:nvSpPr>
          <p:cNvPr id="3" name="Subtitle 2"/>
          <p:cNvSpPr>
            <a:spLocks noGrp="1"/>
          </p:cNvSpPr>
          <p:nvPr>
            <p:ph type="subTitle" idx="1"/>
          </p:nvPr>
        </p:nvSpPr>
        <p:spPr>
          <a:xfrm>
            <a:off x="448965" y="3487980"/>
            <a:ext cx="5955494" cy="763525"/>
          </a:xfrm>
        </p:spPr>
        <p:txBody>
          <a:bodyPr>
            <a:normAutofit/>
          </a:bodyPr>
          <a:lstStyle/>
          <a:p>
            <a:endParaRPr lang="en-US" dirty="0">
              <a:latin typeface="XCCW Joined 4a" panose="03050702000000000000" pitchFamily="66" charset="0"/>
            </a:endParaRPr>
          </a:p>
          <a:p>
            <a:endParaRPr lang="en-US" dirty="0">
              <a:latin typeface="XCCW Joined 4a" panose="03050702000000000000" pitchFamily="66" charset="0"/>
            </a:endParaRPr>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4" y="281175"/>
            <a:ext cx="6566316" cy="763525"/>
          </a:xfrm>
        </p:spPr>
        <p:txBody>
          <a:bodyPr>
            <a:normAutofit/>
          </a:bodyPr>
          <a:lstStyle/>
          <a:p>
            <a:pPr algn="l"/>
            <a:r>
              <a:rPr lang="en-US" dirty="0">
                <a:latin typeface="Comic Sans MS" panose="030F0702030302020204" pitchFamily="66" charset="0"/>
              </a:rPr>
              <a:t>Links to the Church</a:t>
            </a:r>
          </a:p>
        </p:txBody>
      </p:sp>
      <p:sp>
        <p:nvSpPr>
          <p:cNvPr id="5" name="Content Placeholder 4"/>
          <p:cNvSpPr>
            <a:spLocks noGrp="1"/>
          </p:cNvSpPr>
          <p:nvPr>
            <p:ph idx="1"/>
          </p:nvPr>
        </p:nvSpPr>
        <p:spPr>
          <a:xfrm>
            <a:off x="448965" y="1044699"/>
            <a:ext cx="7177135" cy="3970331"/>
          </a:xfrm>
        </p:spPr>
        <p:txBody>
          <a:bodyPr>
            <a:normAutofit fontScale="92500" lnSpcReduction="20000"/>
          </a:bodyPr>
          <a:lstStyle/>
          <a:p>
            <a:pPr>
              <a:lnSpc>
                <a:spcPct val="90000"/>
              </a:lnSpc>
            </a:pPr>
            <a:r>
              <a:rPr lang="en-US" altLang="en-US" sz="2400" dirty="0">
                <a:latin typeface="Comic Sans MS" panose="030F0702030302020204" pitchFamily="66" charset="0"/>
              </a:rPr>
              <a:t>At Frieth, we have Collective worship every day.</a:t>
            </a:r>
          </a:p>
          <a:p>
            <a:pPr>
              <a:lnSpc>
                <a:spcPct val="90000"/>
              </a:lnSpc>
            </a:pPr>
            <a:r>
              <a:rPr lang="en-US" altLang="en-US" sz="2400" dirty="0">
                <a:latin typeface="Comic Sans MS" panose="030F0702030302020204" pitchFamily="66" charset="0"/>
              </a:rPr>
              <a:t>Whole school assemblies are held on Mondays, Tuesdays, Thursdays and Fridays, </a:t>
            </a:r>
          </a:p>
          <a:p>
            <a:pPr>
              <a:lnSpc>
                <a:spcPct val="90000"/>
              </a:lnSpc>
            </a:pPr>
            <a:r>
              <a:rPr lang="en-US" altLang="en-US" sz="2400" dirty="0">
                <a:latin typeface="Comic Sans MS" panose="030F0702030302020204" pitchFamily="66" charset="0"/>
              </a:rPr>
              <a:t>Assemblies are held in class on Wednesdays. </a:t>
            </a:r>
          </a:p>
          <a:p>
            <a:pPr>
              <a:lnSpc>
                <a:spcPct val="90000"/>
              </a:lnSpc>
            </a:pPr>
            <a:r>
              <a:rPr lang="en-US" altLang="en-US" sz="2400" dirty="0">
                <a:latin typeface="Comic Sans MS" panose="030F0702030302020204" pitchFamily="66" charset="0"/>
              </a:rPr>
              <a:t>We are also very fortunate to welcome in Reverend Sue </a:t>
            </a:r>
            <a:r>
              <a:rPr lang="en-US" altLang="en-US" sz="2400" dirty="0" err="1">
                <a:latin typeface="Comic Sans MS" panose="030F0702030302020204" pitchFamily="66" charset="0"/>
              </a:rPr>
              <a:t>Lepp</a:t>
            </a:r>
            <a:r>
              <a:rPr lang="en-US" altLang="en-US" sz="2400" dirty="0">
                <a:latin typeface="Comic Sans MS" panose="030F0702030302020204" pitchFamily="66" charset="0"/>
              </a:rPr>
              <a:t>, Reverend Sue Morton and Pastor Scott </a:t>
            </a:r>
            <a:r>
              <a:rPr lang="en-US" altLang="en-US" sz="2400" dirty="0" err="1">
                <a:latin typeface="Comic Sans MS" panose="030F0702030302020204" pitchFamily="66" charset="0"/>
              </a:rPr>
              <a:t>Pash</a:t>
            </a:r>
            <a:r>
              <a:rPr lang="en-US" altLang="en-US" sz="2400" dirty="0">
                <a:latin typeface="Comic Sans MS" panose="030F0702030302020204" pitchFamily="66" charset="0"/>
              </a:rPr>
              <a:t> each week.</a:t>
            </a:r>
          </a:p>
          <a:p>
            <a:pPr marL="0" indent="0">
              <a:lnSpc>
                <a:spcPct val="90000"/>
              </a:lnSpc>
              <a:buNone/>
            </a:pPr>
            <a:endParaRPr lang="en-US" altLang="en-US" sz="2400" dirty="0">
              <a:latin typeface="Comic Sans MS" panose="030F0702030302020204" pitchFamily="66" charset="0"/>
            </a:endParaRPr>
          </a:p>
          <a:p>
            <a:pPr>
              <a:lnSpc>
                <a:spcPct val="90000"/>
              </a:lnSpc>
            </a:pPr>
            <a:r>
              <a:rPr lang="en-US" altLang="en-US" sz="2400" dirty="0">
                <a:latin typeface="Comic Sans MS" panose="030F0702030302020204" pitchFamily="66" charset="0"/>
              </a:rPr>
              <a:t>Our school vision is ‘Let your Light Shine’.</a:t>
            </a:r>
          </a:p>
          <a:p>
            <a:pPr>
              <a:lnSpc>
                <a:spcPct val="90000"/>
              </a:lnSpc>
            </a:pPr>
            <a:r>
              <a:rPr lang="en-GB" sz="2400" dirty="0">
                <a:latin typeface="Comic Sans MS" panose="030F0702030302020204" pitchFamily="66" charset="0"/>
              </a:rPr>
              <a:t>This encourages our children to show the world how wonderful they are, in both the good character and values they display and in their unique qualities and talents.</a:t>
            </a:r>
            <a:endParaRPr lang="en-US" altLang="en-US" sz="2400" dirty="0">
              <a:latin typeface="Comic Sans MS" panose="030F0702030302020204" pitchFamily="66" charset="0"/>
            </a:endParaRPr>
          </a:p>
          <a:p>
            <a:pPr marL="0" indent="0">
              <a:lnSpc>
                <a:spcPct val="90000"/>
              </a:lnSpc>
              <a:buNone/>
            </a:pPr>
            <a:endParaRPr lang="en-US" altLang="en-US" dirty="0">
              <a:latin typeface="Comic Sans MS" panose="030F0702030302020204" pitchFamily="66" charset="0"/>
            </a:endParaRPr>
          </a:p>
        </p:txBody>
      </p:sp>
    </p:spTree>
    <p:extLst>
      <p:ext uri="{BB962C8B-B14F-4D97-AF65-F5344CB8AC3E}">
        <p14:creationId xmlns:p14="http://schemas.microsoft.com/office/powerpoint/2010/main" val="1579828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9276D-73DA-4E92-BDA3-12EF0C8C034E}"/>
              </a:ext>
            </a:extLst>
          </p:cNvPr>
          <p:cNvSpPr>
            <a:spLocks noGrp="1"/>
          </p:cNvSpPr>
          <p:nvPr>
            <p:ph type="title"/>
          </p:nvPr>
        </p:nvSpPr>
        <p:spPr/>
        <p:txBody>
          <a:bodyPr>
            <a:normAutofit fontScale="90000"/>
          </a:bodyPr>
          <a:lstStyle/>
          <a:p>
            <a:r>
              <a:rPr lang="en-GB" dirty="0">
                <a:latin typeface="Comic Sans MS" panose="030F0702030302020204" pitchFamily="66" charset="0"/>
              </a:rPr>
              <a:t>SATs</a:t>
            </a:r>
          </a:p>
        </p:txBody>
      </p:sp>
      <p:sp>
        <p:nvSpPr>
          <p:cNvPr id="3" name="Content Placeholder 2">
            <a:extLst>
              <a:ext uri="{FF2B5EF4-FFF2-40B4-BE49-F238E27FC236}">
                <a16:creationId xmlns:a16="http://schemas.microsoft.com/office/drawing/2014/main" id="{9EFC4D57-CD50-4BD6-922D-A1413D799CC2}"/>
              </a:ext>
            </a:extLst>
          </p:cNvPr>
          <p:cNvSpPr>
            <a:spLocks noGrp="1"/>
          </p:cNvSpPr>
          <p:nvPr>
            <p:ph idx="1"/>
          </p:nvPr>
        </p:nvSpPr>
        <p:spPr/>
        <p:txBody>
          <a:bodyPr>
            <a:normAutofit fontScale="47500" lnSpcReduction="20000"/>
          </a:bodyPr>
          <a:lstStyle/>
          <a:p>
            <a:r>
              <a:rPr lang="en-GB" sz="3300" dirty="0">
                <a:latin typeface="Comic Sans MS" panose="030F0702030302020204" pitchFamily="66" charset="0"/>
              </a:rPr>
              <a:t>The current expectation is that SATs will go ahead in May 2022.</a:t>
            </a:r>
          </a:p>
          <a:p>
            <a:r>
              <a:rPr lang="en-GB" sz="3300" dirty="0">
                <a:latin typeface="Comic Sans MS" panose="030F0702030302020204" pitchFamily="66" charset="0"/>
              </a:rPr>
              <a:t>These will cover:</a:t>
            </a:r>
          </a:p>
          <a:p>
            <a:pPr marL="0" indent="0">
              <a:buNone/>
            </a:pPr>
            <a:r>
              <a:rPr lang="en-GB" sz="3300" dirty="0">
                <a:latin typeface="Comic Sans MS" panose="030F0702030302020204" pitchFamily="66" charset="0"/>
              </a:rPr>
              <a:t>          Spelling, punctuation and grammar (</a:t>
            </a:r>
            <a:r>
              <a:rPr lang="en-GB" sz="3300" dirty="0" err="1">
                <a:latin typeface="Comic Sans MS" panose="030F0702030302020204" pitchFamily="66" charset="0"/>
              </a:rPr>
              <a:t>SpaG</a:t>
            </a:r>
            <a:r>
              <a:rPr lang="en-GB" sz="3300" dirty="0">
                <a:latin typeface="Comic Sans MS" panose="030F0702030302020204" pitchFamily="66" charset="0"/>
              </a:rPr>
              <a:t>)</a:t>
            </a:r>
          </a:p>
          <a:p>
            <a:pPr marL="0" indent="0">
              <a:buNone/>
            </a:pPr>
            <a:r>
              <a:rPr lang="en-GB" sz="3300" dirty="0">
                <a:latin typeface="Comic Sans MS" panose="030F0702030302020204" pitchFamily="66" charset="0"/>
              </a:rPr>
              <a:t>          Comprehension</a:t>
            </a:r>
          </a:p>
          <a:p>
            <a:pPr marL="0" indent="0">
              <a:buNone/>
            </a:pPr>
            <a:r>
              <a:rPr lang="en-GB" sz="3300" dirty="0">
                <a:latin typeface="Comic Sans MS" panose="030F0702030302020204" pitchFamily="66" charset="0"/>
              </a:rPr>
              <a:t>          Arithmetic</a:t>
            </a:r>
          </a:p>
          <a:p>
            <a:pPr marL="0" indent="0">
              <a:buNone/>
            </a:pPr>
            <a:r>
              <a:rPr lang="en-GB" sz="3300" dirty="0">
                <a:latin typeface="Comic Sans MS" panose="030F0702030302020204" pitchFamily="66" charset="0"/>
              </a:rPr>
              <a:t>          Mathematical reasoning and problem solving</a:t>
            </a:r>
          </a:p>
          <a:p>
            <a:r>
              <a:rPr lang="en-GB" sz="3300" dirty="0">
                <a:latin typeface="Comic Sans MS" panose="030F0702030302020204" pitchFamily="66" charset="0"/>
              </a:rPr>
              <a:t>Throughout the year, we will work to prepare the Year 6 pupils as best we can for these government tests. This will include the children taking ‘mock SATs’ in October and February.</a:t>
            </a:r>
          </a:p>
          <a:p>
            <a:r>
              <a:rPr lang="en-GB" sz="3300" dirty="0">
                <a:latin typeface="Comic Sans MS" panose="030F0702030302020204" pitchFamily="66" charset="0"/>
              </a:rPr>
              <a:t>During the spring term, an after school revision club is run by myself, in order to develop children’s independent study skills and knowledge in preparation for these assessments.</a:t>
            </a:r>
          </a:p>
          <a:p>
            <a:pPr marL="0" indent="0">
              <a:buNone/>
            </a:pPr>
            <a:endParaRPr lang="en-GB" dirty="0">
              <a:latin typeface="Comic Sans MS" panose="030F0702030302020204" pitchFamily="66" charset="0"/>
            </a:endParaRPr>
          </a:p>
          <a:p>
            <a:endParaRPr lang="en-GB" dirty="0">
              <a:latin typeface="Comic Sans MS" panose="030F0702030302020204" pitchFamily="66" charset="0"/>
            </a:endParaRPr>
          </a:p>
        </p:txBody>
      </p:sp>
    </p:spTree>
    <p:extLst>
      <p:ext uri="{BB962C8B-B14F-4D97-AF65-F5344CB8AC3E}">
        <p14:creationId xmlns:p14="http://schemas.microsoft.com/office/powerpoint/2010/main" val="2623582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4" y="281175"/>
            <a:ext cx="6566316" cy="763525"/>
          </a:xfrm>
        </p:spPr>
        <p:txBody>
          <a:bodyPr>
            <a:normAutofit/>
          </a:bodyPr>
          <a:lstStyle/>
          <a:p>
            <a:pPr algn="l"/>
            <a:r>
              <a:rPr lang="en-US" dirty="0">
                <a:latin typeface="Comic Sans MS" panose="030F0702030302020204" pitchFamily="66" charset="0"/>
              </a:rPr>
              <a:t>Communication</a:t>
            </a:r>
          </a:p>
        </p:txBody>
      </p:sp>
      <p:sp>
        <p:nvSpPr>
          <p:cNvPr id="5" name="Content Placeholder 4"/>
          <p:cNvSpPr>
            <a:spLocks noGrp="1"/>
          </p:cNvSpPr>
          <p:nvPr>
            <p:ph idx="1"/>
          </p:nvPr>
        </p:nvSpPr>
        <p:spPr>
          <a:xfrm>
            <a:off x="448965" y="1044699"/>
            <a:ext cx="7177135" cy="3970331"/>
          </a:xfrm>
        </p:spPr>
        <p:txBody>
          <a:bodyPr>
            <a:normAutofit/>
          </a:bodyPr>
          <a:lstStyle/>
          <a:p>
            <a:r>
              <a:rPr lang="en-US" altLang="en-US" sz="2000" dirty="0">
                <a:latin typeface="Comic Sans MS" panose="030F0702030302020204" pitchFamily="66" charset="0"/>
              </a:rPr>
              <a:t>It is very important that the children feel they can talk to their teachers if they have a worry.</a:t>
            </a:r>
          </a:p>
          <a:p>
            <a:pPr marL="0" indent="0">
              <a:buNone/>
            </a:pPr>
            <a:endParaRPr lang="en-US" altLang="en-US" sz="2000" dirty="0">
              <a:latin typeface="Comic Sans MS" panose="030F0702030302020204" pitchFamily="66" charset="0"/>
            </a:endParaRPr>
          </a:p>
          <a:p>
            <a:r>
              <a:rPr lang="en-US" altLang="en-US" sz="2000" dirty="0">
                <a:latin typeface="Comic Sans MS" panose="030F0702030302020204" pitchFamily="66" charset="0"/>
              </a:rPr>
              <a:t>If parents have any concerns, please feel free to see me on the gate at the end of the day or to send me an email. You will find my address for this on the end of the curriculum letter.</a:t>
            </a:r>
            <a:endParaRPr lang="en-GB" altLang="en-US" sz="2000" dirty="0">
              <a:latin typeface="Comic Sans MS" panose="030F0702030302020204" pitchFamily="66" charset="0"/>
            </a:endParaRPr>
          </a:p>
        </p:txBody>
      </p:sp>
    </p:spTree>
    <p:extLst>
      <p:ext uri="{BB962C8B-B14F-4D97-AF65-F5344CB8AC3E}">
        <p14:creationId xmlns:p14="http://schemas.microsoft.com/office/powerpoint/2010/main" val="2618789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2490" y="1808225"/>
            <a:ext cx="6566316" cy="763525"/>
          </a:xfrm>
        </p:spPr>
        <p:txBody>
          <a:bodyPr>
            <a:normAutofit/>
          </a:bodyPr>
          <a:lstStyle/>
          <a:p>
            <a:pPr algn="l"/>
            <a:r>
              <a:rPr lang="en-US" dirty="0">
                <a:latin typeface="Comic Sans MS" panose="030F0702030302020204" pitchFamily="66" charset="0"/>
              </a:rPr>
              <a:t>Any Questions?</a:t>
            </a:r>
          </a:p>
        </p:txBody>
      </p:sp>
    </p:spTree>
    <p:extLst>
      <p:ext uri="{BB962C8B-B14F-4D97-AF65-F5344CB8AC3E}">
        <p14:creationId xmlns:p14="http://schemas.microsoft.com/office/powerpoint/2010/main" val="1321238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517900" y="166083"/>
            <a:ext cx="5153025" cy="1200150"/>
          </a:xfrm>
        </p:spPr>
        <p:txBody>
          <a:bodyPr/>
          <a:lstStyle/>
          <a:p>
            <a:pPr eaLnBrk="1" hangingPunct="1"/>
            <a:r>
              <a:rPr lang="en-GB" altLang="en-US" dirty="0">
                <a:latin typeface="Comic Sans MS" panose="030F0702030302020204" pitchFamily="66" charset="0"/>
              </a:rPr>
              <a:t>Eagles’ Team</a:t>
            </a:r>
          </a:p>
        </p:txBody>
      </p:sp>
      <p:sp>
        <p:nvSpPr>
          <p:cNvPr id="12291" name="Rectangle 3"/>
          <p:cNvSpPr>
            <a:spLocks noGrp="1" noChangeArrowheads="1"/>
          </p:cNvSpPr>
          <p:nvPr>
            <p:ph type="body" sz="half" idx="1"/>
          </p:nvPr>
        </p:nvSpPr>
        <p:spPr>
          <a:xfrm>
            <a:off x="296261" y="1351360"/>
            <a:ext cx="7787954" cy="3052850"/>
          </a:xfrm>
        </p:spPr>
        <p:txBody>
          <a:bodyPr>
            <a:normAutofit/>
          </a:bodyPr>
          <a:lstStyle/>
          <a:p>
            <a:pPr marL="0" indent="0">
              <a:buNone/>
            </a:pPr>
            <a:endParaRPr lang="en-GB" altLang="en-US" sz="2100" dirty="0">
              <a:latin typeface="Comic Sans MS" panose="030F0702030302020204" pitchFamily="66" charset="0"/>
            </a:endParaRPr>
          </a:p>
          <a:p>
            <a:pPr marL="0" indent="0">
              <a:buNone/>
            </a:pPr>
            <a:endParaRPr lang="en-GB" altLang="en-US" sz="2100" dirty="0">
              <a:latin typeface="Comic Sans MS" panose="030F0702030302020204" pitchFamily="66" charset="0"/>
            </a:endParaRPr>
          </a:p>
          <a:p>
            <a:pPr marL="0" indent="0">
              <a:buNone/>
            </a:pPr>
            <a:r>
              <a:rPr lang="en-GB" altLang="en-US" sz="2100" dirty="0">
                <a:latin typeface="Comic Sans MS" panose="030F0702030302020204" pitchFamily="66" charset="0"/>
              </a:rPr>
              <a:t>Mrs Louise Goodchild (Mondays to Wednesday, Fridays)</a:t>
            </a:r>
          </a:p>
          <a:p>
            <a:pPr marL="0" indent="0">
              <a:buNone/>
            </a:pPr>
            <a:r>
              <a:rPr lang="en-GB" altLang="en-US" sz="2100" dirty="0">
                <a:latin typeface="Comic Sans MS" panose="030F0702030302020204" pitchFamily="66" charset="0"/>
              </a:rPr>
              <a:t>Mrs Rosie Jenkins (Thursdays)</a:t>
            </a:r>
          </a:p>
          <a:p>
            <a:pPr marL="0" indent="0">
              <a:buNone/>
            </a:pPr>
            <a:r>
              <a:rPr lang="en-GB" altLang="en-US" sz="2100" dirty="0">
                <a:latin typeface="Comic Sans MS" panose="030F0702030302020204" pitchFamily="66" charset="0"/>
              </a:rPr>
              <a:t>Mrs Emma Spencer </a:t>
            </a:r>
          </a:p>
          <a:p>
            <a:pPr marL="0" indent="0">
              <a:buNone/>
            </a:pPr>
            <a:r>
              <a:rPr lang="en-GB" altLang="en-US" sz="2100" dirty="0">
                <a:latin typeface="Comic Sans MS" panose="030F0702030302020204" pitchFamily="66" charset="0"/>
              </a:rPr>
              <a:t>Mrs Rachel Palmer (Mondays to Wednesdays)</a:t>
            </a:r>
          </a:p>
          <a:p>
            <a:pPr marL="0" indent="0">
              <a:buNone/>
            </a:pPr>
            <a:endParaRPr lang="en-GB" altLang="en-US" sz="2100" dirty="0">
              <a:latin typeface="Comic Sans MS" panose="030F0702030302020204" pitchFamily="66" charset="0"/>
            </a:endParaRPr>
          </a:p>
          <a:p>
            <a:pPr marL="0" indent="0">
              <a:buNone/>
            </a:pPr>
            <a:endParaRPr lang="en-GB" altLang="en-US" sz="2100" dirty="0">
              <a:latin typeface="Comic Sans MS" panose="030F0702030302020204" pitchFamily="66" charset="0"/>
            </a:endParaRPr>
          </a:p>
        </p:txBody>
      </p:sp>
      <p:sp>
        <p:nvSpPr>
          <p:cNvPr id="12295" name="AutoShape 8" descr="Image result for rAMAN hERR LOWBROOK ACADEMY"/>
          <p:cNvSpPr>
            <a:spLocks noChangeAspect="1" noChangeArrowheads="1"/>
          </p:cNvSpPr>
          <p:nvPr/>
        </p:nvSpPr>
        <p:spPr bwMode="auto">
          <a:xfrm>
            <a:off x="1117997" y="-102394"/>
            <a:ext cx="228601"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mic Sans MS" panose="030F0702030302020204" pitchFamily="66" charset="0"/>
              </a:defRPr>
            </a:lvl1pPr>
            <a:lvl2pPr marL="742950" indent="-285750">
              <a:defRPr>
                <a:solidFill>
                  <a:schemeClr val="tx1"/>
                </a:solidFill>
                <a:latin typeface="Comic Sans MS" panose="030F0702030302020204" pitchFamily="66" charset="0"/>
              </a:defRPr>
            </a:lvl2pPr>
            <a:lvl3pPr marL="1143000" indent="-228600">
              <a:defRPr>
                <a:solidFill>
                  <a:schemeClr val="tx1"/>
                </a:solidFill>
                <a:latin typeface="Comic Sans MS" panose="030F0702030302020204" pitchFamily="66" charset="0"/>
              </a:defRPr>
            </a:lvl3pPr>
            <a:lvl4pPr marL="1600200" indent="-228600">
              <a:defRPr>
                <a:solidFill>
                  <a:schemeClr val="tx1"/>
                </a:solidFill>
                <a:latin typeface="Comic Sans MS" panose="030F0702030302020204" pitchFamily="66" charset="0"/>
              </a:defRPr>
            </a:lvl4pPr>
            <a:lvl5pPr marL="2057400" indent="-22860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endParaRPr lang="en-US" altLang="en-US" sz="1350"/>
          </a:p>
        </p:txBody>
      </p:sp>
    </p:spTree>
    <p:extLst>
      <p:ext uri="{BB962C8B-B14F-4D97-AF65-F5344CB8AC3E}">
        <p14:creationId xmlns:p14="http://schemas.microsoft.com/office/powerpoint/2010/main" val="1966537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latin typeface="Comic Sans MS" panose="030F0702030302020204" pitchFamily="66" charset="0"/>
              </a:rPr>
              <a:t>COVID-19 Measures</a:t>
            </a:r>
          </a:p>
        </p:txBody>
      </p:sp>
      <p:sp>
        <p:nvSpPr>
          <p:cNvPr id="3" name="Content Placeholder 2"/>
          <p:cNvSpPr>
            <a:spLocks noGrp="1"/>
          </p:cNvSpPr>
          <p:nvPr>
            <p:ph idx="1"/>
          </p:nvPr>
        </p:nvSpPr>
        <p:spPr/>
        <p:txBody>
          <a:bodyPr>
            <a:normAutofit fontScale="92500" lnSpcReduction="10000"/>
          </a:bodyPr>
          <a:lstStyle/>
          <a:p>
            <a:r>
              <a:rPr lang="en-GB" sz="1600" dirty="0">
                <a:latin typeface="Comic Sans MS" panose="030F0702030302020204" pitchFamily="66" charset="0"/>
              </a:rPr>
              <a:t>We have put into place many measures to ensure your children and the staff are safe.</a:t>
            </a:r>
          </a:p>
          <a:p>
            <a:r>
              <a:rPr lang="en-GB" sz="1600" dirty="0">
                <a:latin typeface="Comic Sans MS" panose="030F0702030302020204" pitchFamily="66" charset="0"/>
              </a:rPr>
              <a:t>The children will sanitize their hands frequently throughout the day – first thing in the morning, before break, after break, before lunch, after lunch and before they leave at the end of the day.</a:t>
            </a:r>
          </a:p>
          <a:p>
            <a:r>
              <a:rPr lang="en-GB" sz="1600" dirty="0">
                <a:latin typeface="Comic Sans MS" panose="030F0702030302020204" pitchFamily="66" charset="0"/>
              </a:rPr>
              <a:t>Sanitiser is provided in all classrooms and bins positioned in the best possible place to encourage the ‘Catch it, Bin it, Kill it’ method.</a:t>
            </a:r>
          </a:p>
          <a:p>
            <a:r>
              <a:rPr lang="en-GB" sz="1600" dirty="0">
                <a:latin typeface="Comic Sans MS" panose="030F0702030302020204" pitchFamily="66" charset="0"/>
              </a:rPr>
              <a:t>Windows and doors are all open to increase ventilation in classrooms. This will be the case whatever the weather!</a:t>
            </a:r>
          </a:p>
          <a:p>
            <a:r>
              <a:rPr lang="en-GB" sz="1600" dirty="0">
                <a:latin typeface="Comic Sans MS" panose="030F0702030302020204" pitchFamily="66" charset="0"/>
              </a:rPr>
              <a:t>The school’s full risk assessment is available on the website.</a:t>
            </a:r>
          </a:p>
          <a:p>
            <a:pPr marL="0" indent="0">
              <a:buNone/>
            </a:pPr>
            <a:endParaRPr lang="en-GB" sz="1600" dirty="0">
              <a:latin typeface="Comic Sans MS" panose="030F0702030302020204" pitchFamily="66" charset="0"/>
            </a:endParaRPr>
          </a:p>
          <a:p>
            <a:pPr marL="0" indent="0" algn="just">
              <a:buNone/>
            </a:pPr>
            <a:r>
              <a:rPr lang="en-GB" sz="1900" dirty="0">
                <a:latin typeface="Comic Sans MS" panose="030F0702030302020204" pitchFamily="66" charset="0"/>
              </a:rPr>
              <a:t>If your child has any symptoms of COVID-19, </a:t>
            </a:r>
            <a:r>
              <a:rPr lang="en-GB" sz="1900" b="1" dirty="0">
                <a:latin typeface="Comic Sans MS" panose="030F0702030302020204" pitchFamily="66" charset="0"/>
              </a:rPr>
              <a:t>please do not send them into school. </a:t>
            </a:r>
            <a:r>
              <a:rPr lang="en-GB" sz="1900" dirty="0">
                <a:latin typeface="Comic Sans MS" panose="030F0702030302020204" pitchFamily="66" charset="0"/>
              </a:rPr>
              <a:t>Instead get a PCR test and isolate until you have the result back. Work will be uploaded on Teams for them to complete at home.</a:t>
            </a:r>
          </a:p>
          <a:p>
            <a:endParaRPr lang="en-GB" sz="1600" dirty="0">
              <a:latin typeface="Comic Sans MS" panose="030F0702030302020204" pitchFamily="66" charset="0"/>
            </a:endParaRPr>
          </a:p>
        </p:txBody>
      </p:sp>
    </p:spTree>
    <p:extLst>
      <p:ext uri="{BB962C8B-B14F-4D97-AF65-F5344CB8AC3E}">
        <p14:creationId xmlns:p14="http://schemas.microsoft.com/office/powerpoint/2010/main" val="1550354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4" y="281175"/>
            <a:ext cx="6566316" cy="763525"/>
          </a:xfrm>
        </p:spPr>
        <p:txBody>
          <a:bodyPr>
            <a:normAutofit/>
          </a:bodyPr>
          <a:lstStyle/>
          <a:p>
            <a:pPr algn="l"/>
            <a:r>
              <a:rPr lang="en-US" dirty="0">
                <a:latin typeface="Comic Sans MS" panose="030F0702030302020204" pitchFamily="66" charset="0"/>
              </a:rPr>
              <a:t>Curriculum Areas</a:t>
            </a:r>
          </a:p>
        </p:txBody>
      </p:sp>
      <p:sp>
        <p:nvSpPr>
          <p:cNvPr id="5" name="Content Placeholder 4"/>
          <p:cNvSpPr>
            <a:spLocks noGrp="1"/>
          </p:cNvSpPr>
          <p:nvPr>
            <p:ph idx="1"/>
          </p:nvPr>
        </p:nvSpPr>
        <p:spPr>
          <a:xfrm>
            <a:off x="448964" y="1044699"/>
            <a:ext cx="8398775" cy="3970331"/>
          </a:xfrm>
        </p:spPr>
        <p:txBody>
          <a:bodyPr>
            <a:noAutofit/>
          </a:bodyPr>
          <a:lstStyle/>
          <a:p>
            <a:pPr>
              <a:lnSpc>
                <a:spcPct val="90000"/>
              </a:lnSpc>
            </a:pPr>
            <a:r>
              <a:rPr lang="en-GB" altLang="en-US" sz="1600" dirty="0">
                <a:latin typeface="Comic Sans MS" panose="030F0702030302020204" pitchFamily="66" charset="0"/>
              </a:rPr>
              <a:t>English</a:t>
            </a:r>
          </a:p>
          <a:p>
            <a:pPr>
              <a:lnSpc>
                <a:spcPct val="90000"/>
              </a:lnSpc>
            </a:pPr>
            <a:r>
              <a:rPr lang="en-GB" altLang="en-US" sz="1600" dirty="0">
                <a:latin typeface="Comic Sans MS" panose="030F0702030302020204" pitchFamily="66" charset="0"/>
              </a:rPr>
              <a:t>Mathematics</a:t>
            </a:r>
          </a:p>
          <a:p>
            <a:pPr>
              <a:lnSpc>
                <a:spcPct val="90000"/>
              </a:lnSpc>
            </a:pPr>
            <a:r>
              <a:rPr lang="en-GB" altLang="en-US" sz="1600" dirty="0">
                <a:latin typeface="Comic Sans MS" panose="030F0702030302020204" pitchFamily="66" charset="0"/>
              </a:rPr>
              <a:t>Science</a:t>
            </a:r>
          </a:p>
          <a:p>
            <a:pPr>
              <a:lnSpc>
                <a:spcPct val="90000"/>
              </a:lnSpc>
            </a:pPr>
            <a:r>
              <a:rPr lang="en-GB" altLang="en-US" sz="1600" dirty="0">
                <a:latin typeface="Comic Sans MS" panose="030F0702030302020204" pitchFamily="66" charset="0"/>
              </a:rPr>
              <a:t>History and Geography</a:t>
            </a:r>
          </a:p>
          <a:p>
            <a:pPr>
              <a:lnSpc>
                <a:spcPct val="90000"/>
              </a:lnSpc>
            </a:pPr>
            <a:r>
              <a:rPr lang="en-GB" altLang="en-US" sz="1600" dirty="0">
                <a:latin typeface="Comic Sans MS" panose="030F0702030302020204" pitchFamily="66" charset="0"/>
              </a:rPr>
              <a:t>Art and DT</a:t>
            </a:r>
          </a:p>
          <a:p>
            <a:pPr>
              <a:lnSpc>
                <a:spcPct val="90000"/>
              </a:lnSpc>
            </a:pPr>
            <a:r>
              <a:rPr lang="en-GB" altLang="en-US" sz="1600" dirty="0">
                <a:latin typeface="Comic Sans MS" panose="030F0702030302020204" pitchFamily="66" charset="0"/>
              </a:rPr>
              <a:t>Physical Education</a:t>
            </a:r>
          </a:p>
          <a:p>
            <a:pPr>
              <a:lnSpc>
                <a:spcPct val="90000"/>
              </a:lnSpc>
            </a:pPr>
            <a:r>
              <a:rPr lang="en-GB" altLang="en-US" sz="1600" dirty="0">
                <a:latin typeface="Comic Sans MS" panose="030F0702030302020204" pitchFamily="66" charset="0"/>
              </a:rPr>
              <a:t>Religious Education</a:t>
            </a:r>
          </a:p>
          <a:p>
            <a:pPr>
              <a:lnSpc>
                <a:spcPct val="90000"/>
              </a:lnSpc>
            </a:pPr>
            <a:r>
              <a:rPr lang="en-GB" altLang="en-US" sz="1600" dirty="0">
                <a:latin typeface="Comic Sans MS" panose="030F0702030302020204" pitchFamily="66" charset="0"/>
              </a:rPr>
              <a:t>Computing</a:t>
            </a:r>
          </a:p>
          <a:p>
            <a:pPr>
              <a:lnSpc>
                <a:spcPct val="90000"/>
              </a:lnSpc>
            </a:pPr>
            <a:r>
              <a:rPr lang="en-GB" altLang="en-US" sz="1600" dirty="0">
                <a:latin typeface="Comic Sans MS" panose="030F0702030302020204" pitchFamily="66" charset="0"/>
              </a:rPr>
              <a:t>Music</a:t>
            </a:r>
          </a:p>
          <a:p>
            <a:pPr>
              <a:lnSpc>
                <a:spcPct val="90000"/>
              </a:lnSpc>
            </a:pPr>
            <a:r>
              <a:rPr lang="en-GB" altLang="en-US" sz="1600" dirty="0">
                <a:latin typeface="Comic Sans MS" panose="030F0702030302020204" pitchFamily="66" charset="0"/>
              </a:rPr>
              <a:t>PSHE</a:t>
            </a:r>
          </a:p>
          <a:p>
            <a:pPr>
              <a:lnSpc>
                <a:spcPct val="90000"/>
              </a:lnSpc>
            </a:pPr>
            <a:r>
              <a:rPr lang="en-GB" altLang="en-US" sz="1600" dirty="0">
                <a:latin typeface="Comic Sans MS" panose="030F0702030302020204" pitchFamily="66" charset="0"/>
              </a:rPr>
              <a:t>French</a:t>
            </a:r>
            <a:endParaRPr lang="en-GB" altLang="en-US" sz="2000" dirty="0">
              <a:latin typeface="Comic Sans MS" panose="030F0702030302020204" pitchFamily="66" charset="0"/>
            </a:endParaRPr>
          </a:p>
          <a:p>
            <a:pPr marL="0" indent="0" algn="just">
              <a:lnSpc>
                <a:spcPct val="90000"/>
              </a:lnSpc>
              <a:buNone/>
            </a:pPr>
            <a:r>
              <a:rPr lang="en-GB" altLang="en-US" sz="2000" b="1" i="1" dirty="0">
                <a:latin typeface="Comic Sans MS" panose="030F0702030302020204" pitchFamily="66" charset="0"/>
              </a:rPr>
              <a:t>Please see the curriculum letter for more details around what the children will be covering in each subject. A timetable is also available on the class page of the school website.</a:t>
            </a:r>
          </a:p>
        </p:txBody>
      </p:sp>
    </p:spTree>
    <p:extLst>
      <p:ext uri="{BB962C8B-B14F-4D97-AF65-F5344CB8AC3E}">
        <p14:creationId xmlns:p14="http://schemas.microsoft.com/office/powerpoint/2010/main" val="1101633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6880" y="1037559"/>
            <a:ext cx="8093365" cy="763525"/>
          </a:xfrm>
        </p:spPr>
        <p:txBody>
          <a:bodyPr>
            <a:normAutofit/>
          </a:bodyPr>
          <a:lstStyle/>
          <a:p>
            <a:r>
              <a:rPr lang="en-US" dirty="0">
                <a:latin typeface="Comic Sans MS" panose="030F0702030302020204" pitchFamily="66" charset="0"/>
              </a:rPr>
              <a:t>Rewards and Sanctions</a:t>
            </a:r>
          </a:p>
        </p:txBody>
      </p:sp>
      <p:sp>
        <p:nvSpPr>
          <p:cNvPr id="5" name="Text Placeholder 4"/>
          <p:cNvSpPr>
            <a:spLocks noGrp="1"/>
          </p:cNvSpPr>
          <p:nvPr>
            <p:ph type="body" idx="1"/>
          </p:nvPr>
        </p:nvSpPr>
        <p:spPr>
          <a:xfrm>
            <a:off x="536880" y="1960930"/>
            <a:ext cx="4040188" cy="479822"/>
          </a:xfrm>
        </p:spPr>
        <p:txBody>
          <a:bodyPr/>
          <a:lstStyle/>
          <a:p>
            <a:pPr>
              <a:defRPr/>
            </a:pPr>
            <a:r>
              <a:rPr lang="en-US" dirty="0">
                <a:latin typeface="Comic Sans MS" panose="030F0702030302020204" pitchFamily="66" charset="0"/>
              </a:rPr>
              <a:t>Rewards:</a:t>
            </a:r>
          </a:p>
        </p:txBody>
      </p:sp>
      <p:sp>
        <p:nvSpPr>
          <p:cNvPr id="6" name="Content Placeholder 5"/>
          <p:cNvSpPr>
            <a:spLocks noGrp="1"/>
          </p:cNvSpPr>
          <p:nvPr>
            <p:ph sz="half" idx="2"/>
          </p:nvPr>
        </p:nvSpPr>
        <p:spPr>
          <a:xfrm>
            <a:off x="1071348" y="2419045"/>
            <a:ext cx="2966185" cy="2276294"/>
          </a:xfrm>
        </p:spPr>
        <p:txBody>
          <a:bodyPr>
            <a:normAutofit/>
          </a:bodyPr>
          <a:lstStyle/>
          <a:p>
            <a:pPr algn="l">
              <a:defRPr/>
            </a:pPr>
            <a:r>
              <a:rPr lang="en-US" dirty="0">
                <a:latin typeface="Comic Sans MS" panose="030F0702030302020204" pitchFamily="66" charset="0"/>
              </a:rPr>
              <a:t>House Points</a:t>
            </a:r>
          </a:p>
          <a:p>
            <a:pPr algn="l">
              <a:defRPr/>
            </a:pPr>
            <a:r>
              <a:rPr lang="en-US" dirty="0">
                <a:latin typeface="Comic Sans MS" panose="030F0702030302020204" pitchFamily="66" charset="0"/>
              </a:rPr>
              <a:t>Rainbow</a:t>
            </a:r>
          </a:p>
          <a:p>
            <a:pPr algn="l">
              <a:defRPr/>
            </a:pPr>
            <a:r>
              <a:rPr lang="en-US" dirty="0">
                <a:latin typeface="Comic Sans MS" panose="030F0702030302020204" pitchFamily="66" charset="0"/>
              </a:rPr>
              <a:t>Special Mention</a:t>
            </a:r>
          </a:p>
        </p:txBody>
      </p:sp>
      <p:sp>
        <p:nvSpPr>
          <p:cNvPr id="7" name="Text Placeholder 6"/>
          <p:cNvSpPr>
            <a:spLocks noGrp="1"/>
          </p:cNvSpPr>
          <p:nvPr>
            <p:ph type="body" sz="quarter" idx="3"/>
          </p:nvPr>
        </p:nvSpPr>
        <p:spPr>
          <a:xfrm>
            <a:off x="4572001" y="1960930"/>
            <a:ext cx="4041775" cy="479822"/>
          </a:xfrm>
        </p:spPr>
        <p:txBody>
          <a:bodyPr/>
          <a:lstStyle/>
          <a:p>
            <a:r>
              <a:rPr lang="en-US" dirty="0">
                <a:latin typeface="Comic Sans MS" panose="030F0702030302020204" pitchFamily="66" charset="0"/>
                <a:cs typeface="Arial" panose="020B0604020202020204" pitchFamily="34" charset="0"/>
              </a:rPr>
              <a:t>Sanctions:</a:t>
            </a:r>
          </a:p>
        </p:txBody>
      </p:sp>
      <p:sp>
        <p:nvSpPr>
          <p:cNvPr id="8" name="Content Placeholder 7"/>
          <p:cNvSpPr>
            <a:spLocks noGrp="1"/>
          </p:cNvSpPr>
          <p:nvPr>
            <p:ph sz="quarter" idx="4"/>
          </p:nvPr>
        </p:nvSpPr>
        <p:spPr>
          <a:xfrm>
            <a:off x="4572001" y="2433327"/>
            <a:ext cx="4041775" cy="2276294"/>
          </a:xfrm>
        </p:spPr>
        <p:txBody>
          <a:bodyPr>
            <a:normAutofit/>
          </a:bodyPr>
          <a:lstStyle/>
          <a:p>
            <a:pPr algn="l"/>
            <a:r>
              <a:rPr lang="en-US" dirty="0">
                <a:latin typeface="Comic Sans MS" panose="030F0702030302020204" pitchFamily="66" charset="0"/>
                <a:cs typeface="Arial" panose="020B0604020202020204" pitchFamily="34" charset="0"/>
              </a:rPr>
              <a:t>Verbal Warning</a:t>
            </a:r>
          </a:p>
          <a:p>
            <a:pPr algn="l"/>
            <a:r>
              <a:rPr lang="en-US" dirty="0">
                <a:latin typeface="Comic Sans MS" panose="030F0702030302020204" pitchFamily="66" charset="0"/>
                <a:cs typeface="Arial" panose="020B0604020202020204" pitchFamily="34" charset="0"/>
              </a:rPr>
              <a:t>Minutes off break</a:t>
            </a:r>
          </a:p>
          <a:p>
            <a:pPr algn="l"/>
            <a:r>
              <a:rPr lang="en-US" dirty="0">
                <a:latin typeface="Comic Sans MS" panose="030F0702030302020204" pitchFamily="66" charset="0"/>
                <a:cs typeface="Arial" panose="020B0604020202020204" pitchFamily="34" charset="0"/>
              </a:rPr>
              <a:t>Sent to SLT </a:t>
            </a:r>
          </a:p>
          <a:p>
            <a:pPr algn="l"/>
            <a:r>
              <a:rPr lang="en-US" dirty="0">
                <a:latin typeface="Comic Sans MS" panose="030F0702030302020204" pitchFamily="66" charset="0"/>
                <a:cs typeface="Arial" panose="020B0604020202020204" pitchFamily="34" charset="0"/>
              </a:rPr>
              <a:t>Note/call home</a:t>
            </a:r>
          </a:p>
        </p:txBody>
      </p:sp>
    </p:spTree>
    <p:extLst>
      <p:ext uri="{BB962C8B-B14F-4D97-AF65-F5344CB8AC3E}">
        <p14:creationId xmlns:p14="http://schemas.microsoft.com/office/powerpoint/2010/main" val="4170783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5" y="128470"/>
            <a:ext cx="6566316" cy="763525"/>
          </a:xfrm>
        </p:spPr>
        <p:txBody>
          <a:bodyPr>
            <a:normAutofit/>
          </a:bodyPr>
          <a:lstStyle/>
          <a:p>
            <a:pPr algn="l"/>
            <a:r>
              <a:rPr lang="en-US" dirty="0">
                <a:latin typeface="Comic Sans MS" panose="030F0702030302020204" pitchFamily="66" charset="0"/>
              </a:rPr>
              <a:t>Homework</a:t>
            </a:r>
          </a:p>
        </p:txBody>
      </p:sp>
      <p:sp>
        <p:nvSpPr>
          <p:cNvPr id="5" name="Content Placeholder 4"/>
          <p:cNvSpPr>
            <a:spLocks noGrp="1"/>
          </p:cNvSpPr>
          <p:nvPr>
            <p:ph idx="1"/>
          </p:nvPr>
        </p:nvSpPr>
        <p:spPr>
          <a:xfrm>
            <a:off x="448965" y="891995"/>
            <a:ext cx="7177135" cy="3970331"/>
          </a:xfrm>
        </p:spPr>
        <p:txBody>
          <a:bodyPr>
            <a:noAutofit/>
          </a:bodyPr>
          <a:lstStyle/>
          <a:p>
            <a:pPr>
              <a:lnSpc>
                <a:spcPct val="90000"/>
              </a:lnSpc>
              <a:buNone/>
            </a:pPr>
            <a:r>
              <a:rPr lang="en-GB" altLang="en-US" sz="2000" dirty="0">
                <a:latin typeface="Comic Sans MS" panose="030F0702030302020204" pitchFamily="66" charset="0"/>
              </a:rPr>
              <a:t>Homework will be set daily:</a:t>
            </a:r>
          </a:p>
          <a:p>
            <a:pPr>
              <a:lnSpc>
                <a:spcPct val="90000"/>
              </a:lnSpc>
            </a:pPr>
            <a:r>
              <a:rPr lang="en-GB" sz="1800" dirty="0">
                <a:latin typeface="Comic Sans MS" panose="030F0702030302020204" pitchFamily="66" charset="0"/>
              </a:rPr>
              <a:t>A daily homework assignment will be set on Teams.</a:t>
            </a:r>
          </a:p>
          <a:p>
            <a:pPr>
              <a:lnSpc>
                <a:spcPct val="90000"/>
              </a:lnSpc>
            </a:pPr>
            <a:r>
              <a:rPr lang="en-GB" sz="1800" dirty="0">
                <a:latin typeface="Comic Sans MS" panose="030F0702030302020204" pitchFamily="66" charset="0"/>
              </a:rPr>
              <a:t>Homework will require pupils to be able to access Mathletics, Times Table Rock Stars and Education City. These are websites which the children should already be familiar with.</a:t>
            </a:r>
          </a:p>
          <a:p>
            <a:pPr>
              <a:lnSpc>
                <a:spcPct val="90000"/>
              </a:lnSpc>
            </a:pPr>
            <a:r>
              <a:rPr lang="en-GB" sz="1800" dirty="0">
                <a:latin typeface="Comic Sans MS" panose="030F0702030302020204" pitchFamily="66" charset="0"/>
              </a:rPr>
              <a:t>The expectation is that all children should read, practise their spellings and do a short maths activity every day. </a:t>
            </a:r>
          </a:p>
          <a:p>
            <a:pPr>
              <a:lnSpc>
                <a:spcPct val="90000"/>
              </a:lnSpc>
            </a:pPr>
            <a:r>
              <a:rPr lang="en-GB" sz="1800" dirty="0">
                <a:latin typeface="Comic Sans MS" panose="030F0702030302020204" pitchFamily="66" charset="0"/>
              </a:rPr>
              <a:t>Currently, children can record their daily reading via the ‘Reading Log’ which is attached to the daily homework assignment.</a:t>
            </a:r>
          </a:p>
          <a:p>
            <a:pPr>
              <a:lnSpc>
                <a:spcPct val="90000"/>
              </a:lnSpc>
            </a:pPr>
            <a:r>
              <a:rPr lang="en-GB" sz="1800" dirty="0">
                <a:latin typeface="Comic Sans MS" panose="030F0702030302020204" pitchFamily="66" charset="0"/>
              </a:rPr>
              <a:t>On a Friday, for spelling homework, children will be asked to find out the definitions of their new spelling words OR write them into a sentence. They will also be required to complete a comprehension or </a:t>
            </a:r>
            <a:r>
              <a:rPr lang="en-GB" sz="1800" dirty="0" err="1">
                <a:latin typeface="Comic Sans MS" panose="030F0702030302020204" pitchFamily="66" charset="0"/>
              </a:rPr>
              <a:t>SPaG</a:t>
            </a:r>
            <a:r>
              <a:rPr lang="en-GB" sz="1800" dirty="0">
                <a:latin typeface="Comic Sans MS" panose="030F0702030302020204" pitchFamily="66" charset="0"/>
              </a:rPr>
              <a:t> activity on Education City.</a:t>
            </a:r>
          </a:p>
          <a:p>
            <a:pPr marL="0" indent="0">
              <a:lnSpc>
                <a:spcPct val="90000"/>
              </a:lnSpc>
              <a:buNone/>
            </a:pPr>
            <a:endParaRPr lang="en-GB" altLang="en-US" sz="1600" dirty="0">
              <a:latin typeface="Comic Sans MS" panose="030F0702030302020204" pitchFamily="66" charset="0"/>
            </a:endParaRPr>
          </a:p>
          <a:p>
            <a:pPr>
              <a:lnSpc>
                <a:spcPct val="90000"/>
              </a:lnSpc>
              <a:buNone/>
            </a:pPr>
            <a:endParaRPr lang="en-GB" altLang="en-US" sz="1600" dirty="0">
              <a:latin typeface="Comic Sans MS" panose="030F0702030302020204" pitchFamily="66" charset="0"/>
            </a:endParaRPr>
          </a:p>
          <a:p>
            <a:pPr marL="0" indent="0">
              <a:lnSpc>
                <a:spcPct val="90000"/>
              </a:lnSpc>
              <a:buNone/>
            </a:pPr>
            <a:endParaRPr lang="en-GB" altLang="en-US" sz="1600" dirty="0">
              <a:latin typeface="Comic Sans MS" panose="030F0702030302020204" pitchFamily="66" charset="0"/>
            </a:endParaRPr>
          </a:p>
        </p:txBody>
      </p:sp>
    </p:spTree>
    <p:extLst>
      <p:ext uri="{BB962C8B-B14F-4D97-AF65-F5344CB8AC3E}">
        <p14:creationId xmlns:p14="http://schemas.microsoft.com/office/powerpoint/2010/main" val="3770181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5" y="128470"/>
            <a:ext cx="6566316" cy="763525"/>
          </a:xfrm>
        </p:spPr>
        <p:txBody>
          <a:bodyPr>
            <a:normAutofit/>
          </a:bodyPr>
          <a:lstStyle/>
          <a:p>
            <a:pPr algn="l"/>
            <a:r>
              <a:rPr lang="en-US" dirty="0">
                <a:latin typeface="Comic Sans MS" panose="030F0702030302020204" pitchFamily="66" charset="0"/>
              </a:rPr>
              <a:t>Homework</a:t>
            </a:r>
          </a:p>
        </p:txBody>
      </p:sp>
      <p:sp>
        <p:nvSpPr>
          <p:cNvPr id="5" name="Content Placeholder 4"/>
          <p:cNvSpPr>
            <a:spLocks noGrp="1"/>
          </p:cNvSpPr>
          <p:nvPr>
            <p:ph idx="1"/>
          </p:nvPr>
        </p:nvSpPr>
        <p:spPr>
          <a:xfrm>
            <a:off x="448965" y="891995"/>
            <a:ext cx="7329840" cy="3970331"/>
          </a:xfrm>
        </p:spPr>
        <p:txBody>
          <a:bodyPr>
            <a:noAutofit/>
          </a:bodyPr>
          <a:lstStyle/>
          <a:p>
            <a:pPr marL="0" indent="0">
              <a:lnSpc>
                <a:spcPct val="80000"/>
              </a:lnSpc>
              <a:buNone/>
            </a:pPr>
            <a:endParaRPr lang="en-GB" altLang="en-US" sz="1600" dirty="0">
              <a:latin typeface="Comic Sans MS" panose="030F0702030302020204" pitchFamily="66" charset="0"/>
            </a:endParaRPr>
          </a:p>
          <a:p>
            <a:pPr>
              <a:lnSpc>
                <a:spcPct val="80000"/>
              </a:lnSpc>
            </a:pPr>
            <a:r>
              <a:rPr lang="en-GB" altLang="en-US" sz="1600" dirty="0">
                <a:latin typeface="Comic Sans MS" panose="030F0702030302020204" pitchFamily="66" charset="0"/>
              </a:rPr>
              <a:t>Please ensure your child is reading a variety of different texts and genres.</a:t>
            </a:r>
          </a:p>
          <a:p>
            <a:pPr>
              <a:lnSpc>
                <a:spcPct val="80000"/>
              </a:lnSpc>
            </a:pPr>
            <a:endParaRPr lang="en-GB" altLang="en-US" sz="1600" dirty="0">
              <a:latin typeface="Comic Sans MS" panose="030F0702030302020204" pitchFamily="66" charset="0"/>
            </a:endParaRPr>
          </a:p>
          <a:p>
            <a:pPr>
              <a:lnSpc>
                <a:spcPct val="80000"/>
              </a:lnSpc>
            </a:pPr>
            <a:r>
              <a:rPr lang="en-GB" altLang="en-US" sz="1600" dirty="0">
                <a:latin typeface="Comic Sans MS" panose="030F0702030302020204" pitchFamily="66" charset="0"/>
              </a:rPr>
              <a:t>It is expected that homework is always completed and handed in on time (except in special circumstances).</a:t>
            </a:r>
            <a:endParaRPr lang="en-US" altLang="en-US" sz="1600" dirty="0">
              <a:latin typeface="Comic Sans MS" panose="030F0702030302020204" pitchFamily="66" charset="0"/>
            </a:endParaRPr>
          </a:p>
          <a:p>
            <a:pPr>
              <a:lnSpc>
                <a:spcPct val="80000"/>
              </a:lnSpc>
            </a:pPr>
            <a:endParaRPr lang="en-US" altLang="en-US" sz="1600" dirty="0">
              <a:latin typeface="Comic Sans MS" panose="030F0702030302020204" pitchFamily="66" charset="0"/>
            </a:endParaRPr>
          </a:p>
          <a:p>
            <a:pPr>
              <a:lnSpc>
                <a:spcPct val="80000"/>
              </a:lnSpc>
            </a:pPr>
            <a:r>
              <a:rPr lang="en-US" altLang="en-US" sz="1600" dirty="0">
                <a:latin typeface="Comic Sans MS" panose="030F0702030302020204" pitchFamily="66" charset="0"/>
              </a:rPr>
              <a:t>If homework is not completed by the due date children may be asked to stay in for part of their lunch break and complete some or all of it.</a:t>
            </a:r>
          </a:p>
          <a:p>
            <a:pPr>
              <a:lnSpc>
                <a:spcPct val="80000"/>
              </a:lnSpc>
            </a:pPr>
            <a:endParaRPr lang="en-US" altLang="en-US" sz="1600" dirty="0">
              <a:latin typeface="Comic Sans MS" panose="030F0702030302020204" pitchFamily="66" charset="0"/>
            </a:endParaRPr>
          </a:p>
          <a:p>
            <a:pPr>
              <a:lnSpc>
                <a:spcPct val="80000"/>
              </a:lnSpc>
            </a:pPr>
            <a:r>
              <a:rPr lang="en-US" altLang="en-US" sz="1600" dirty="0">
                <a:latin typeface="Comic Sans MS" panose="030F0702030302020204" pitchFamily="66" charset="0"/>
              </a:rPr>
              <a:t>If children are having difficulties with homework, please let me know so that we can go over it again with them.</a:t>
            </a:r>
          </a:p>
          <a:p>
            <a:pPr marL="0" indent="0">
              <a:lnSpc>
                <a:spcPct val="80000"/>
              </a:lnSpc>
              <a:buNone/>
            </a:pPr>
            <a:endParaRPr lang="en-US" altLang="en-US" sz="1600" dirty="0">
              <a:latin typeface="Comic Sans MS" panose="030F0702030302020204" pitchFamily="66" charset="0"/>
            </a:endParaRPr>
          </a:p>
        </p:txBody>
      </p:sp>
    </p:spTree>
    <p:extLst>
      <p:ext uri="{BB962C8B-B14F-4D97-AF65-F5344CB8AC3E}">
        <p14:creationId xmlns:p14="http://schemas.microsoft.com/office/powerpoint/2010/main" val="890967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4" y="281175"/>
            <a:ext cx="6566316" cy="763525"/>
          </a:xfrm>
        </p:spPr>
        <p:txBody>
          <a:bodyPr>
            <a:normAutofit/>
          </a:bodyPr>
          <a:lstStyle/>
          <a:p>
            <a:pPr algn="l"/>
            <a:r>
              <a:rPr lang="en-US" dirty="0">
                <a:latin typeface="Comic Sans MS" panose="030F0702030302020204" pitchFamily="66" charset="0"/>
              </a:rPr>
              <a:t>PE</a:t>
            </a:r>
          </a:p>
        </p:txBody>
      </p:sp>
      <p:sp>
        <p:nvSpPr>
          <p:cNvPr id="5" name="Content Placeholder 4"/>
          <p:cNvSpPr>
            <a:spLocks noGrp="1"/>
          </p:cNvSpPr>
          <p:nvPr>
            <p:ph idx="1"/>
          </p:nvPr>
        </p:nvSpPr>
        <p:spPr>
          <a:xfrm>
            <a:off x="296261" y="1044699"/>
            <a:ext cx="7329840" cy="3970331"/>
          </a:xfrm>
        </p:spPr>
        <p:txBody>
          <a:bodyPr>
            <a:normAutofit/>
          </a:bodyPr>
          <a:lstStyle/>
          <a:p>
            <a:pPr marL="90488" indent="0">
              <a:lnSpc>
                <a:spcPct val="90000"/>
              </a:lnSpc>
              <a:buNone/>
            </a:pPr>
            <a:r>
              <a:rPr lang="en-GB" altLang="en-US" sz="2400" dirty="0">
                <a:latin typeface="Comic Sans MS" panose="030F0702030302020204" pitchFamily="66" charset="0"/>
              </a:rPr>
              <a:t>The class will have two PE lessons per week.</a:t>
            </a:r>
            <a:r>
              <a:rPr lang="en-US" altLang="en-US" sz="2400" dirty="0">
                <a:latin typeface="Comic Sans MS" panose="030F0702030302020204" pitchFamily="66" charset="0"/>
              </a:rPr>
              <a:t>This term, P.E. will take place on Tuesday and Wednesday.</a:t>
            </a:r>
          </a:p>
          <a:p>
            <a:pPr marL="90488" indent="0">
              <a:lnSpc>
                <a:spcPct val="90000"/>
              </a:lnSpc>
              <a:buNone/>
            </a:pPr>
            <a:endParaRPr lang="en-US" dirty="0">
              <a:latin typeface="Comic Sans MS" panose="030F0702030302020204" pitchFamily="66" charset="0"/>
            </a:endParaRPr>
          </a:p>
          <a:p>
            <a:pPr marL="90488" indent="0">
              <a:lnSpc>
                <a:spcPct val="90000"/>
              </a:lnSpc>
              <a:buNone/>
            </a:pPr>
            <a:r>
              <a:rPr lang="en-US" dirty="0">
                <a:solidFill>
                  <a:srgbClr val="7CC800"/>
                </a:solidFill>
                <a:effectLst>
                  <a:outerShdw blurRad="38100" dist="38100" dir="2700000" algn="tl">
                    <a:srgbClr val="000000">
                      <a:alpha val="43137"/>
                    </a:srgbClr>
                  </a:outerShdw>
                </a:effectLst>
                <a:latin typeface="Comic Sans MS" panose="030F0702030302020204" pitchFamily="66" charset="0"/>
              </a:rPr>
              <a:t>PE Kit</a:t>
            </a:r>
          </a:p>
          <a:p>
            <a:r>
              <a:rPr lang="en-GB" sz="2200" dirty="0">
                <a:latin typeface="Comic Sans MS" panose="030F0702030302020204" pitchFamily="66" charset="0"/>
              </a:rPr>
              <a:t>T shirt with school logo or plain white T shirt</a:t>
            </a:r>
          </a:p>
          <a:p>
            <a:r>
              <a:rPr lang="en-GB" sz="2200" dirty="0">
                <a:latin typeface="Comic Sans MS" panose="030F0702030302020204" pitchFamily="66" charset="0"/>
              </a:rPr>
              <a:t>Royal blue or black shorts</a:t>
            </a:r>
          </a:p>
          <a:p>
            <a:r>
              <a:rPr lang="en-GB" sz="2200" dirty="0">
                <a:latin typeface="Comic Sans MS" panose="030F0702030302020204" pitchFamily="66" charset="0"/>
              </a:rPr>
              <a:t>Trainers or plimsolls</a:t>
            </a:r>
          </a:p>
          <a:p>
            <a:r>
              <a:rPr lang="en-GB" sz="2200" dirty="0">
                <a:latin typeface="Comic Sans MS" panose="030F0702030302020204" pitchFamily="66" charset="0"/>
              </a:rPr>
              <a:t>Royal blue or navy sweatshirt and jogging bottoms</a:t>
            </a:r>
          </a:p>
          <a:p>
            <a:pPr marL="90488" indent="0">
              <a:lnSpc>
                <a:spcPct val="90000"/>
              </a:lnSpc>
              <a:buNone/>
            </a:pPr>
            <a:endParaRPr lang="en-US" altLang="en-US" dirty="0">
              <a:solidFill>
                <a:srgbClr val="7CC800"/>
              </a:solidFill>
              <a:effectLst>
                <a:outerShdw blurRad="38100" dist="38100" dir="2700000" algn="tl">
                  <a:srgbClr val="000000">
                    <a:alpha val="43137"/>
                  </a:srgbClr>
                </a:outerShdw>
              </a:effectLst>
              <a:latin typeface="Comic Sans MS" panose="030F0702030302020204" pitchFamily="66" charset="0"/>
            </a:endParaRPr>
          </a:p>
        </p:txBody>
      </p:sp>
    </p:spTree>
    <p:extLst>
      <p:ext uri="{BB962C8B-B14F-4D97-AF65-F5344CB8AC3E}">
        <p14:creationId xmlns:p14="http://schemas.microsoft.com/office/powerpoint/2010/main" val="2358177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4" y="281175"/>
            <a:ext cx="6566316" cy="763525"/>
          </a:xfrm>
        </p:spPr>
        <p:txBody>
          <a:bodyPr>
            <a:normAutofit/>
          </a:bodyPr>
          <a:lstStyle/>
          <a:p>
            <a:pPr algn="l"/>
            <a:r>
              <a:rPr lang="en-US" dirty="0">
                <a:latin typeface="Comic Sans MS" panose="030F0702030302020204" pitchFamily="66" charset="0"/>
              </a:rPr>
              <a:t>Uniform</a:t>
            </a:r>
          </a:p>
        </p:txBody>
      </p:sp>
      <p:sp>
        <p:nvSpPr>
          <p:cNvPr id="5" name="Content Placeholder 4"/>
          <p:cNvSpPr>
            <a:spLocks noGrp="1"/>
          </p:cNvSpPr>
          <p:nvPr>
            <p:ph idx="1"/>
          </p:nvPr>
        </p:nvSpPr>
        <p:spPr>
          <a:xfrm>
            <a:off x="448965" y="1044699"/>
            <a:ext cx="7177135" cy="3970331"/>
          </a:xfrm>
        </p:spPr>
        <p:txBody>
          <a:bodyPr>
            <a:noAutofit/>
          </a:bodyPr>
          <a:lstStyle/>
          <a:p>
            <a:pPr marL="0" indent="0">
              <a:lnSpc>
                <a:spcPct val="90000"/>
              </a:lnSpc>
              <a:buNone/>
            </a:pPr>
            <a:r>
              <a:rPr lang="en-GB" sz="1600" dirty="0">
                <a:latin typeface="Comic Sans MS" panose="030F0702030302020204" pitchFamily="66" charset="0"/>
              </a:rPr>
              <a:t>At Frieth, we believe that the school uniform contributes to our school ethos and instils a sense of belonging to the school. We ask our children to take pride in their appearance and to look smart in school.</a:t>
            </a:r>
          </a:p>
          <a:p>
            <a:pPr marL="0" indent="0">
              <a:lnSpc>
                <a:spcPct val="90000"/>
              </a:lnSpc>
              <a:buNone/>
            </a:pPr>
            <a:endParaRPr lang="en-GB" sz="1600" dirty="0">
              <a:latin typeface="Comic Sans MS" panose="030F0702030302020204" pitchFamily="66" charset="0"/>
            </a:endParaRPr>
          </a:p>
          <a:p>
            <a:r>
              <a:rPr lang="en-GB" sz="1600" dirty="0">
                <a:latin typeface="Comic Sans MS" panose="030F0702030302020204" pitchFamily="66" charset="0"/>
              </a:rPr>
              <a:t>School sweatshirt / plain royal blue cardigan or jumper</a:t>
            </a:r>
          </a:p>
          <a:p>
            <a:r>
              <a:rPr lang="en-GB" sz="1600" dirty="0">
                <a:latin typeface="Comic Sans MS" panose="030F0702030302020204" pitchFamily="66" charset="0"/>
              </a:rPr>
              <a:t>White or pale blue polo shirt</a:t>
            </a:r>
          </a:p>
          <a:p>
            <a:r>
              <a:rPr lang="en-GB" sz="1600" dirty="0">
                <a:latin typeface="Comic Sans MS" panose="030F0702030302020204" pitchFamily="66" charset="0"/>
              </a:rPr>
              <a:t>Black or grey skirt or trousers</a:t>
            </a:r>
          </a:p>
          <a:p>
            <a:r>
              <a:rPr lang="en-GB" sz="1600" dirty="0">
                <a:latin typeface="Comic Sans MS" panose="030F0702030302020204" pitchFamily="66" charset="0"/>
              </a:rPr>
              <a:t>White, grey or black socks / black tights</a:t>
            </a:r>
          </a:p>
          <a:p>
            <a:r>
              <a:rPr lang="en-GB" sz="1600" dirty="0">
                <a:latin typeface="Comic Sans MS" panose="030F0702030302020204" pitchFamily="66" charset="0"/>
              </a:rPr>
              <a:t>Fleece for outdoor wear (optional)</a:t>
            </a:r>
          </a:p>
          <a:p>
            <a:r>
              <a:rPr lang="en-GB" sz="1600" dirty="0">
                <a:latin typeface="Comic Sans MS" panose="030F0702030302020204" pitchFamily="66" charset="0"/>
              </a:rPr>
              <a:t>School tie (optional)</a:t>
            </a:r>
          </a:p>
          <a:p>
            <a:r>
              <a:rPr lang="en-GB" sz="1600" dirty="0">
                <a:latin typeface="Comic Sans MS" panose="030F0702030302020204" pitchFamily="66" charset="0"/>
              </a:rPr>
              <a:t>Black low heeled shoes / sandals without open toes.  Boots and sling backs are not allowed.</a:t>
            </a:r>
          </a:p>
          <a:p>
            <a:r>
              <a:rPr lang="en-GB" sz="1600" dirty="0">
                <a:latin typeface="Comic Sans MS" panose="030F0702030302020204" pitchFamily="66" charset="0"/>
              </a:rPr>
              <a:t>In the summer, pupils may choose to wear a royal blue and white checked dress or shorts.</a:t>
            </a:r>
          </a:p>
          <a:p>
            <a:pPr marL="0" indent="0">
              <a:lnSpc>
                <a:spcPct val="90000"/>
              </a:lnSpc>
              <a:buNone/>
            </a:pPr>
            <a:r>
              <a:rPr lang="en-GB" sz="1600" dirty="0">
                <a:latin typeface="Comic Sans MS" panose="030F0702030302020204" pitchFamily="66" charset="0"/>
              </a:rPr>
              <a:t> </a:t>
            </a:r>
            <a:endParaRPr lang="en-US" altLang="en-US" sz="1600" dirty="0">
              <a:latin typeface="Comic Sans MS" panose="030F0702030302020204" pitchFamily="66" charset="0"/>
            </a:endParaRPr>
          </a:p>
        </p:txBody>
      </p:sp>
    </p:spTree>
    <p:extLst>
      <p:ext uri="{BB962C8B-B14F-4D97-AF65-F5344CB8AC3E}">
        <p14:creationId xmlns:p14="http://schemas.microsoft.com/office/powerpoint/2010/main" val="11579735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947</Words>
  <Application>Microsoft Office PowerPoint</Application>
  <PresentationFormat>On-screen Show (16:9)</PresentationFormat>
  <Paragraphs>98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Comic Sans MS</vt:lpstr>
      <vt:lpstr>XCCW Joined 4a</vt:lpstr>
      <vt:lpstr>Office Theme</vt:lpstr>
      <vt:lpstr>Welcome to Eagles!</vt:lpstr>
      <vt:lpstr>Eagles’ Team</vt:lpstr>
      <vt:lpstr>COVID-19 Measures</vt:lpstr>
      <vt:lpstr>Curriculum Areas</vt:lpstr>
      <vt:lpstr>Rewards and Sanctions</vt:lpstr>
      <vt:lpstr>Homework</vt:lpstr>
      <vt:lpstr>Homework</vt:lpstr>
      <vt:lpstr>PE</vt:lpstr>
      <vt:lpstr>Uniform</vt:lpstr>
      <vt:lpstr>Links to the Church</vt:lpstr>
      <vt:lpstr>SATs</vt:lpstr>
      <vt:lpstr>Communication</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2017-07-14T17:38:22Z</dcterms:created>
  <dcterms:modified xsi:type="dcterms:W3CDTF">2021-09-23T09:09:44Z</dcterms:modified>
</cp:coreProperties>
</file>