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9"/>
  </p:handoutMasterIdLst>
  <p:sldIdLst>
    <p:sldId id="258" r:id="rId2"/>
    <p:sldId id="263" r:id="rId3"/>
    <p:sldId id="264" r:id="rId4"/>
    <p:sldId id="267" r:id="rId5"/>
    <p:sldId id="285" r:id="rId6"/>
    <p:sldId id="286" r:id="rId7"/>
    <p:sldId id="287" r:id="rId8"/>
    <p:sldId id="271" r:id="rId9"/>
    <p:sldId id="288" r:id="rId10"/>
    <p:sldId id="289" r:id="rId11"/>
    <p:sldId id="274" r:id="rId12"/>
    <p:sldId id="275" r:id="rId13"/>
    <p:sldId id="290" r:id="rId14"/>
    <p:sldId id="291" r:id="rId15"/>
    <p:sldId id="292" r:id="rId16"/>
    <p:sldId id="279" r:id="rId17"/>
    <p:sldId id="280" r:id="rId18"/>
  </p:sldIdLst>
  <p:sldSz cx="9144000" cy="6858000" type="screen4x3"/>
  <p:notesSz cx="6858000" cy="9144000"/>
  <p:embeddedFontLst>
    <p:embeddedFont>
      <p:font typeface="Sassoon Infant Md" panose="02000603050000020003" charset="0"/>
      <p:regular r:id="rId20"/>
    </p:embeddedFont>
    <p:embeddedFont>
      <p:font typeface="Sassoon Infant Rg" panose="02000503030000020003" charset="0"/>
      <p:regular r:id="rId21"/>
      <p:bold r:id="rId22"/>
    </p:embeddedFont>
    <p:embeddedFont>
      <p:font typeface="Londrina Solid" panose="02000506000000020003" charset="0"/>
      <p:regular r:id="rId23"/>
    </p:embeddedFont>
    <p:embeddedFont>
      <p:font typeface="Calibri" panose="020F0502020204030204" pitchFamily="34" charset="0"/>
      <p:regular r:id="rId24"/>
      <p:bold r:id="rId25"/>
      <p:italic r:id="rId26"/>
      <p:boldItalic r:id="rId27"/>
    </p:embeddedFont>
    <p:embeddedFont>
      <p:font typeface="SimSun" panose="02010600030101010101" pitchFamily="2" charset="-122"/>
      <p:regular r:id="rId28"/>
    </p:embeddedFont>
    <p:embeddedFont>
      <p:font typeface="BPreplay" panose="0200050300000002000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E1FF"/>
    <a:srgbClr val="C19AB7"/>
    <a:srgbClr val="228CDB"/>
    <a:srgbClr val="9C95DC"/>
    <a:srgbClr val="4267AC"/>
    <a:srgbClr val="ADD83B"/>
    <a:srgbClr val="561E96"/>
    <a:srgbClr val="690E77"/>
    <a:srgbClr val="5FAD41"/>
    <a:srgbClr val="2D93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8" autoAdjust="0"/>
    <p:restoredTop sz="94660"/>
  </p:normalViewPr>
  <p:slideViewPr>
    <p:cSldViewPr snapToGrid="0" showGuides="1">
      <p:cViewPr varScale="1">
        <p:scale>
          <a:sx n="73" d="100"/>
          <a:sy n="73" d="100"/>
        </p:scale>
        <p:origin x="1320" y="72"/>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04/07/2020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Sassoon Infant Md" panose="02000603050000020003" pitchFamily="50"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8"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0407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794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52320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smtClean="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25636480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7292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9737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Twinkl Logo"/>
          <p:cNvPicPr>
            <a:picLocks noChangeAspect="1"/>
          </p:cNvPicPr>
          <p:nvPr/>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4277519" y="5719763"/>
            <a:ext cx="58896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1438941"/>
            <a:ext cx="7632700" cy="834729"/>
          </a:xfrm>
          <a:prstGeom prst="rect">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Since each of these mixtures of materials has been mixed differently, you will need to use different processes to separate them.</a:t>
            </a:r>
          </a:p>
          <a:p>
            <a:pPr algn="ctr"/>
            <a:r>
              <a:rPr lang="en-GB" altLang="en-US" dirty="0">
                <a:solidFill>
                  <a:schemeClr val="tx1"/>
                </a:solidFill>
              </a:rPr>
              <a:t>Talk to your partner about ways you could separate them.</a:t>
            </a:r>
          </a:p>
        </p:txBody>
      </p:sp>
      <p:sp>
        <p:nvSpPr>
          <p:cNvPr id="6" name="Title 5"/>
          <p:cNvSpPr>
            <a:spLocks noGrp="1"/>
          </p:cNvSpPr>
          <p:nvPr>
            <p:ph type="title"/>
          </p:nvPr>
        </p:nvSpPr>
        <p:spPr>
          <a:xfrm>
            <a:off x="461962" y="635953"/>
            <a:ext cx="8220075" cy="748766"/>
          </a:xfrm>
        </p:spPr>
        <p:txBody>
          <a:bodyPr>
            <a:noAutofit/>
          </a:bodyPr>
          <a:lstStyle/>
          <a:p>
            <a:r>
              <a:rPr lang="en-GB" b="0" dirty="0" smtClean="0">
                <a:latin typeface="Sassoon Infant Rg" panose="02000503030000020003" pitchFamily="50" charset="0"/>
                <a:ea typeface="Sassoon Infant Rg" panose="02000503030000020003" pitchFamily="50" charset="0"/>
              </a:rPr>
              <a:t>Mixed Materials</a:t>
            </a:r>
            <a:endParaRPr lang="en-GB" b="0" dirty="0">
              <a:latin typeface="Sassoon Infant Rg" panose="02000503030000020003" pitchFamily="50" charset="0"/>
              <a:ea typeface="Sassoon Infant Rg" panose="02000503030000020003" pitchFamily="50" charset="0"/>
            </a:endParaRPr>
          </a:p>
        </p:txBody>
      </p:sp>
      <p:pic>
        <p:nvPicPr>
          <p:cNvPr id="4" name="Talking Partne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2" name="Rounded Rectangle 1"/>
          <p:cNvSpPr/>
          <p:nvPr/>
        </p:nvSpPr>
        <p:spPr>
          <a:xfrm>
            <a:off x="755650" y="2378367"/>
            <a:ext cx="1774876" cy="1479257"/>
          </a:xfrm>
          <a:prstGeom prst="roundRect">
            <a:avLst>
              <a:gd name="adj" fmla="val 0"/>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1. A suspension - a mixture of a liquid and solid particles that will not dissolve.</a:t>
            </a:r>
          </a:p>
        </p:txBody>
      </p:sp>
      <p:sp>
        <p:nvSpPr>
          <p:cNvPr id="8" name="Rounded Rectangle 7"/>
          <p:cNvSpPr/>
          <p:nvPr/>
        </p:nvSpPr>
        <p:spPr>
          <a:xfrm>
            <a:off x="2722560" y="2378367"/>
            <a:ext cx="1774876" cy="1479257"/>
          </a:xfrm>
          <a:prstGeom prst="roundRect">
            <a:avLst>
              <a:gd name="adj" fmla="val 0"/>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2. A mixture of two solids.</a:t>
            </a:r>
          </a:p>
        </p:txBody>
      </p:sp>
      <p:sp>
        <p:nvSpPr>
          <p:cNvPr id="9" name="Rounded Rectangle 8"/>
          <p:cNvSpPr/>
          <p:nvPr/>
        </p:nvSpPr>
        <p:spPr>
          <a:xfrm>
            <a:off x="4689470" y="2378367"/>
            <a:ext cx="1774876" cy="1479257"/>
          </a:xfrm>
          <a:prstGeom prst="roundRect">
            <a:avLst>
              <a:gd name="adj" fmla="val 0"/>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3. A solution - a solid dissolved in a liquid.</a:t>
            </a:r>
          </a:p>
        </p:txBody>
      </p:sp>
      <p:sp>
        <p:nvSpPr>
          <p:cNvPr id="10" name="Rounded Rectangle 9"/>
          <p:cNvSpPr/>
          <p:nvPr/>
        </p:nvSpPr>
        <p:spPr>
          <a:xfrm>
            <a:off x="6613474" y="2378367"/>
            <a:ext cx="1774876" cy="1479257"/>
          </a:xfrm>
          <a:prstGeom prst="roundRect">
            <a:avLst>
              <a:gd name="adj" fmla="val 0"/>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4. A mixture of two solids</a:t>
            </a:r>
            <a:r>
              <a:rPr lang="en-GB" altLang="en-US" dirty="0">
                <a:latin typeface="BPreplay" panose="02000503000000020004" pitchFamily="50" charset="0"/>
              </a:rPr>
              <a:t>.</a:t>
            </a:r>
          </a:p>
        </p:txBody>
      </p:sp>
      <p:sp>
        <p:nvSpPr>
          <p:cNvPr id="3" name="Rounded Rectangle 2"/>
          <p:cNvSpPr/>
          <p:nvPr/>
        </p:nvSpPr>
        <p:spPr>
          <a:xfrm>
            <a:off x="755650" y="3829049"/>
            <a:ext cx="1774876" cy="2263775"/>
          </a:xfrm>
          <a:prstGeom prst="roundRect">
            <a:avLst>
              <a:gd name="adj" fmla="val 0"/>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t>A. Sand and water.</a:t>
            </a:r>
            <a:endParaRPr lang="en-GB"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995" y="5327066"/>
            <a:ext cx="1444186" cy="7228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2680" y="4464342"/>
            <a:ext cx="320816" cy="793166"/>
          </a:xfrm>
          <a:prstGeom prst="rect">
            <a:avLst/>
          </a:prstGeom>
        </p:spPr>
      </p:pic>
      <p:sp>
        <p:nvSpPr>
          <p:cNvPr id="13" name="Rounded Rectangle 12"/>
          <p:cNvSpPr/>
          <p:nvPr/>
        </p:nvSpPr>
        <p:spPr>
          <a:xfrm>
            <a:off x="2722560" y="3829049"/>
            <a:ext cx="1774876" cy="2263776"/>
          </a:xfrm>
          <a:prstGeom prst="roundRect">
            <a:avLst>
              <a:gd name="adj" fmla="val 0"/>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t>B. Raisins and flour.</a:t>
            </a:r>
            <a:endParaRPr lang="en-GB" dirty="0"/>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0784" y="4397519"/>
            <a:ext cx="934628" cy="729965"/>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9954" y="5134081"/>
            <a:ext cx="722729" cy="942622"/>
          </a:xfrm>
          <a:prstGeom prst="rect">
            <a:avLst/>
          </a:prstGeom>
        </p:spPr>
      </p:pic>
      <p:sp>
        <p:nvSpPr>
          <p:cNvPr id="16" name="Rounded Rectangle 15"/>
          <p:cNvSpPr/>
          <p:nvPr/>
        </p:nvSpPr>
        <p:spPr>
          <a:xfrm>
            <a:off x="6613474" y="3857624"/>
            <a:ext cx="1774876" cy="2240839"/>
          </a:xfrm>
          <a:prstGeom prst="roundRect">
            <a:avLst>
              <a:gd name="adj" fmla="val 0"/>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t>C. Paper clips and rice.</a:t>
            </a:r>
            <a:endParaRPr lang="en-GB" dirty="0"/>
          </a:p>
        </p:txBody>
      </p:sp>
      <p:sp>
        <p:nvSpPr>
          <p:cNvPr id="18" name="Rounded Rectangle 17"/>
          <p:cNvSpPr/>
          <p:nvPr/>
        </p:nvSpPr>
        <p:spPr>
          <a:xfrm>
            <a:off x="4689470" y="3829049"/>
            <a:ext cx="1774876" cy="2263776"/>
          </a:xfrm>
          <a:prstGeom prst="roundRect">
            <a:avLst>
              <a:gd name="adj" fmla="val 0"/>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t>D. Salt and water.</a:t>
            </a:r>
            <a:endParaRPr lang="en-GB" dirty="0"/>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1124" y="4520489"/>
            <a:ext cx="615605" cy="1420014"/>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5954" y="4409714"/>
            <a:ext cx="619167" cy="1530789"/>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60870" y="4469784"/>
            <a:ext cx="612130" cy="448261"/>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58432" y="4999326"/>
            <a:ext cx="642544" cy="1005847"/>
          </a:xfrm>
          <a:prstGeom prst="rect">
            <a:avLst/>
          </a:prstGeom>
        </p:spPr>
      </p:pic>
    </p:spTree>
    <p:extLst>
      <p:ext uri="{BB962C8B-B14F-4D97-AF65-F5344CB8AC3E}">
        <p14:creationId xmlns:p14="http://schemas.microsoft.com/office/powerpoint/2010/main" val="2612041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8" y="695324"/>
            <a:ext cx="8220075" cy="666752"/>
          </a:xfrm>
        </p:spPr>
        <p:txBody>
          <a:bodyPr>
            <a:noAutofit/>
          </a:bodyPr>
          <a:lstStyle/>
          <a:p>
            <a:r>
              <a:rPr lang="en-GB" b="0" dirty="0" smtClean="0">
                <a:latin typeface="Sassoon Infant Rg" panose="02000503030000020003" pitchFamily="50" charset="0"/>
                <a:ea typeface="Sassoon Infant Rg" panose="02000503030000020003" pitchFamily="50" charset="0"/>
              </a:rPr>
              <a:t>Separating Processes</a:t>
            </a:r>
            <a:endParaRPr lang="en-GB" b="0" dirty="0">
              <a:latin typeface="Sassoon Infant Rg" panose="02000503030000020003" pitchFamily="50" charset="0"/>
              <a:ea typeface="Sassoon Infant Rg" panose="02000503030000020003" pitchFamily="50" charset="0"/>
            </a:endParaRPr>
          </a:p>
        </p:txBody>
      </p:sp>
      <p:pic>
        <p:nvPicPr>
          <p:cNvPr id="4" name="Whole C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7" cy="864000"/>
          </a:xfrm>
          <a:prstGeom prst="rect">
            <a:avLst/>
          </a:prstGeom>
        </p:spPr>
      </p:pic>
      <p:sp>
        <p:nvSpPr>
          <p:cNvPr id="2" name="Rounded Rectangle 1"/>
          <p:cNvSpPr/>
          <p:nvPr/>
        </p:nvSpPr>
        <p:spPr>
          <a:xfrm>
            <a:off x="755650" y="1504950"/>
            <a:ext cx="3930650" cy="3962400"/>
          </a:xfrm>
          <a:prstGeom prst="roundRect">
            <a:avLst>
              <a:gd name="adj" fmla="val 5207"/>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2200" dirty="0"/>
              <a:t>W</a:t>
            </a:r>
            <a:r>
              <a:rPr lang="en-GB" altLang="en-US" sz="2200" dirty="0" smtClean="0"/>
              <a:t>hich of these mixture </a:t>
            </a:r>
            <a:r>
              <a:rPr lang="en-GB" altLang="en-US" sz="2200" dirty="0"/>
              <a:t>of materials </a:t>
            </a:r>
            <a:r>
              <a:rPr lang="en-GB" altLang="en-US" sz="2200" dirty="0" smtClean="0"/>
              <a:t>do you </a:t>
            </a:r>
            <a:r>
              <a:rPr lang="en-GB" altLang="en-US" sz="2200" dirty="0"/>
              <a:t>think </a:t>
            </a:r>
            <a:r>
              <a:rPr lang="en-GB" altLang="en-US" sz="2200" dirty="0" smtClean="0"/>
              <a:t>can be</a:t>
            </a:r>
            <a:r>
              <a:rPr lang="en-GB" altLang="en-US" sz="2200" dirty="0" smtClean="0"/>
              <a:t> separated using the processes below?</a:t>
            </a:r>
          </a:p>
          <a:p>
            <a:pPr marL="342900" indent="-342900">
              <a:buAutoNum type="arabicParenR"/>
            </a:pPr>
            <a:r>
              <a:rPr lang="en-GB" altLang="en-US" sz="2200" dirty="0" smtClean="0"/>
              <a:t>Evaporation</a:t>
            </a:r>
          </a:p>
          <a:p>
            <a:pPr marL="342900" indent="-342900">
              <a:buAutoNum type="arabicParenR"/>
            </a:pPr>
            <a:r>
              <a:rPr lang="en-GB" altLang="en-US" sz="2200" dirty="0" smtClean="0"/>
              <a:t>Magnetic attraction</a:t>
            </a:r>
          </a:p>
          <a:p>
            <a:pPr marL="342900" indent="-342900">
              <a:buAutoNum type="arabicParenR"/>
            </a:pPr>
            <a:r>
              <a:rPr lang="en-GB" altLang="en-US" sz="2200" dirty="0" smtClean="0"/>
              <a:t>Filtration</a:t>
            </a:r>
          </a:p>
          <a:p>
            <a:pPr marL="342900" indent="-342900">
              <a:buAutoNum type="arabicParenR"/>
            </a:pPr>
            <a:r>
              <a:rPr lang="en-GB" altLang="en-US" sz="2200" dirty="0" smtClean="0"/>
              <a:t>Sieving</a:t>
            </a:r>
          </a:p>
          <a:p>
            <a:pPr marL="342900" indent="-342900">
              <a:buAutoNum type="arabicParenR"/>
            </a:pPr>
            <a:endParaRPr lang="en-GB" altLang="en-US" dirty="0" smtClean="0"/>
          </a:p>
        </p:txBody>
      </p:sp>
      <p:sp>
        <p:nvSpPr>
          <p:cNvPr id="3" name="Rounded Rectangle 2"/>
          <p:cNvSpPr/>
          <p:nvPr/>
        </p:nvSpPr>
        <p:spPr>
          <a:xfrm>
            <a:off x="4819650" y="1504950"/>
            <a:ext cx="3568700" cy="3962400"/>
          </a:xfrm>
          <a:prstGeom prst="roundRect">
            <a:avLst>
              <a:gd name="adj" fmla="val 6227"/>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755650" y="5610223"/>
            <a:ext cx="7632700" cy="482601"/>
          </a:xfrm>
          <a:prstGeom prst="roundRect">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smtClean="0">
                <a:solidFill>
                  <a:schemeClr val="tx1"/>
                </a:solidFill>
              </a:rPr>
              <a:t>Look at the following slides to see if you are correct and to </a:t>
            </a:r>
            <a:r>
              <a:rPr lang="en-GB" altLang="en-US" dirty="0">
                <a:solidFill>
                  <a:schemeClr val="tx1"/>
                </a:solidFill>
              </a:rPr>
              <a:t>f</a:t>
            </a:r>
            <a:r>
              <a:rPr lang="en-GB" altLang="en-US" dirty="0" smtClean="0">
                <a:solidFill>
                  <a:schemeClr val="tx1"/>
                </a:solidFill>
              </a:rPr>
              <a:t>ind </a:t>
            </a:r>
            <a:r>
              <a:rPr lang="en-GB" altLang="en-US" dirty="0">
                <a:solidFill>
                  <a:schemeClr val="tx1"/>
                </a:solidFill>
              </a:rPr>
              <a:t>out more about the different processes.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37321"/>
          <a:stretch/>
        </p:blipFill>
        <p:spPr>
          <a:xfrm>
            <a:off x="4819650" y="2014161"/>
            <a:ext cx="3571875" cy="2943977"/>
          </a:xfrm>
          <a:prstGeom prst="rect">
            <a:avLst/>
          </a:prstGeom>
        </p:spPr>
      </p:pic>
    </p:spTree>
    <p:extLst>
      <p:ext uri="{BB962C8B-B14F-4D97-AF65-F5344CB8AC3E}">
        <p14:creationId xmlns:p14="http://schemas.microsoft.com/office/powerpoint/2010/main" val="394579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0410" y="2724150"/>
            <a:ext cx="3806825" cy="3006725"/>
          </a:xfrm>
          <a:prstGeom prst="rect">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altLang="en-US" sz="1600" dirty="0"/>
              <a:t>This process is best used to separate the salt and water solution.</a:t>
            </a:r>
          </a:p>
          <a:p>
            <a:pPr algn="ctr"/>
            <a:r>
              <a:rPr lang="en-GB" altLang="en-US" sz="1600" dirty="0"/>
              <a:t>As the salt has dissolved in the water, filtering would not separate the two materials. The salt particles would go through the filter paper along with the water.</a:t>
            </a:r>
          </a:p>
          <a:p>
            <a:pPr algn="ctr"/>
            <a:r>
              <a:rPr lang="en-GB" altLang="en-US" sz="1600" dirty="0"/>
              <a:t>When the salt water solution is evaporated, the water will turn into water vapour and leave the salt behind.</a:t>
            </a:r>
          </a:p>
        </p:txBody>
      </p:sp>
      <p:sp>
        <p:nvSpPr>
          <p:cNvPr id="6" name="Title 5"/>
          <p:cNvSpPr>
            <a:spLocks noGrp="1"/>
          </p:cNvSpPr>
          <p:nvPr>
            <p:ph type="title"/>
          </p:nvPr>
        </p:nvSpPr>
        <p:spPr>
          <a:xfrm>
            <a:off x="457198" y="361948"/>
            <a:ext cx="8220075" cy="1595581"/>
          </a:xfrm>
        </p:spPr>
        <p:txBody>
          <a:bodyPr>
            <a:noAutofit/>
          </a:bodyPr>
          <a:lstStyle/>
          <a:p>
            <a:r>
              <a:rPr lang="en-GB" b="0" dirty="0" smtClean="0">
                <a:latin typeface="Sassoon Infant Rg" panose="02000503030000020003" pitchFamily="50" charset="0"/>
                <a:ea typeface="Sassoon Infant Rg" panose="02000503030000020003" pitchFamily="50" charset="0"/>
              </a:rPr>
              <a:t>Separating Processes - Evaporation</a:t>
            </a:r>
            <a:endParaRPr lang="en-GB" b="0" dirty="0">
              <a:latin typeface="Sassoon Infant Rg" panose="02000503030000020003" pitchFamily="50" charset="0"/>
              <a:ea typeface="Sassoon Infant Rg" panose="02000503030000020003" pitchFamily="50" charset="0"/>
            </a:endParaRPr>
          </a:p>
        </p:txBody>
      </p:sp>
      <p:sp>
        <p:nvSpPr>
          <p:cNvPr id="2" name="Rounded Rectangle 1"/>
          <p:cNvSpPr/>
          <p:nvPr/>
        </p:nvSpPr>
        <p:spPr>
          <a:xfrm>
            <a:off x="755650" y="1714500"/>
            <a:ext cx="3816350" cy="1476375"/>
          </a:xfrm>
          <a:prstGeom prst="roundRect">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2000" dirty="0"/>
              <a:t>Boil the mixture, or leave it for a few days, so the liquid evaporates leaving the solid behind</a:t>
            </a:r>
            <a:r>
              <a:rPr lang="en-GB" altLang="en-US" sz="2000" dirty="0" smtClean="0"/>
              <a:t>.</a:t>
            </a:r>
            <a:endParaRPr lang="en-GB" altLang="en-US" sz="2000" dirty="0"/>
          </a:p>
        </p:txBody>
      </p:sp>
      <p:sp>
        <p:nvSpPr>
          <p:cNvPr id="5" name="Rounded Rectangle 4"/>
          <p:cNvSpPr/>
          <p:nvPr/>
        </p:nvSpPr>
        <p:spPr>
          <a:xfrm>
            <a:off x="755650" y="1714499"/>
            <a:ext cx="3816350" cy="1476375"/>
          </a:xfrm>
          <a:prstGeom prst="roundRect">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smtClean="0">
                <a:latin typeface="Londrina Solid" panose="02000506000000020003" pitchFamily="50" charset="0"/>
              </a:rPr>
              <a:t>How?</a:t>
            </a:r>
            <a:endParaRPr lang="en-GB" sz="7200" dirty="0">
              <a:latin typeface="Londrina Solid" panose="02000506000000020003" pitchFamily="50" charset="0"/>
            </a:endParaRPr>
          </a:p>
        </p:txBody>
      </p:sp>
      <p:sp>
        <p:nvSpPr>
          <p:cNvPr id="4" name="Rounded Rectangle 3"/>
          <p:cNvSpPr/>
          <p:nvPr/>
        </p:nvSpPr>
        <p:spPr>
          <a:xfrm>
            <a:off x="4695825" y="1714500"/>
            <a:ext cx="3692525" cy="4016376"/>
          </a:xfrm>
          <a:prstGeom prst="roundRect">
            <a:avLst>
              <a:gd name="adj" fmla="val 6349"/>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922" y="2370138"/>
            <a:ext cx="3374320" cy="2705100"/>
          </a:xfrm>
          <a:prstGeom prst="rect">
            <a:avLst/>
          </a:prstGeom>
        </p:spPr>
      </p:pic>
    </p:spTree>
    <p:extLst>
      <p:ext uri="{BB962C8B-B14F-4D97-AF65-F5344CB8AC3E}">
        <p14:creationId xmlns:p14="http://schemas.microsoft.com/office/powerpoint/2010/main" val="111432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0411" y="2895600"/>
            <a:ext cx="3811590" cy="3006725"/>
          </a:xfrm>
          <a:prstGeom prst="rect">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bIns="504000" rtlCol="0" anchor="b"/>
          <a:lstStyle/>
          <a:p>
            <a:pPr algn="ctr"/>
            <a:r>
              <a:rPr lang="en-GB" altLang="en-US" sz="1600" dirty="0" smtClean="0"/>
              <a:t>Use this process to separate the paper clips from the rice.</a:t>
            </a:r>
          </a:p>
          <a:p>
            <a:pPr algn="ctr"/>
            <a:r>
              <a:rPr lang="en-GB" altLang="en-US" sz="1600" dirty="0" smtClean="0"/>
              <a:t>The paper clips are made of steel and will be attracted to the magnet.</a:t>
            </a:r>
          </a:p>
          <a:p>
            <a:pPr algn="ctr"/>
            <a:r>
              <a:rPr lang="en-GB" altLang="en-US" sz="1600" dirty="0" smtClean="0"/>
              <a:t>The rice is not magnetic so will stay in the bowl.</a:t>
            </a:r>
            <a:endParaRPr lang="en-GB" altLang="en-US" sz="1600" dirty="0"/>
          </a:p>
        </p:txBody>
      </p:sp>
      <p:sp>
        <p:nvSpPr>
          <p:cNvPr id="6" name="Title 5"/>
          <p:cNvSpPr>
            <a:spLocks noGrp="1"/>
          </p:cNvSpPr>
          <p:nvPr>
            <p:ph type="title"/>
          </p:nvPr>
        </p:nvSpPr>
        <p:spPr>
          <a:xfrm>
            <a:off x="457198" y="619124"/>
            <a:ext cx="8220075" cy="1247778"/>
          </a:xfrm>
        </p:spPr>
        <p:txBody>
          <a:bodyPr>
            <a:noAutofit/>
          </a:bodyPr>
          <a:lstStyle/>
          <a:p>
            <a:pPr algn="ctr"/>
            <a:r>
              <a:rPr lang="en-GB" b="0" dirty="0" smtClean="0">
                <a:latin typeface="Sassoon Infant Rg" panose="02000503030000020003" pitchFamily="50" charset="0"/>
                <a:ea typeface="Sassoon Infant Rg" panose="02000503030000020003" pitchFamily="50" charset="0"/>
              </a:rPr>
              <a:t>Separating Processes – </a:t>
            </a:r>
            <a:br>
              <a:rPr lang="en-GB" b="0" dirty="0" smtClean="0">
                <a:latin typeface="Sassoon Infant Rg" panose="02000503030000020003" pitchFamily="50" charset="0"/>
                <a:ea typeface="Sassoon Infant Rg" panose="02000503030000020003" pitchFamily="50" charset="0"/>
              </a:rPr>
            </a:br>
            <a:r>
              <a:rPr lang="en-GB" b="0" dirty="0" smtClean="0">
                <a:latin typeface="Sassoon Infant Rg" panose="02000503030000020003" pitchFamily="50" charset="0"/>
                <a:ea typeface="Sassoon Infant Rg" panose="02000503030000020003" pitchFamily="50" charset="0"/>
              </a:rPr>
              <a:t>Magnetic Attraction</a:t>
            </a:r>
            <a:endParaRPr lang="en-GB" b="0" dirty="0">
              <a:latin typeface="Sassoon Infant Rg" panose="02000503030000020003" pitchFamily="50" charset="0"/>
              <a:ea typeface="Sassoon Infant Rg" panose="02000503030000020003" pitchFamily="50" charset="0"/>
            </a:endParaRPr>
          </a:p>
        </p:txBody>
      </p:sp>
      <p:sp>
        <p:nvSpPr>
          <p:cNvPr id="2" name="Rounded Rectangle 1"/>
          <p:cNvSpPr/>
          <p:nvPr/>
        </p:nvSpPr>
        <p:spPr>
          <a:xfrm>
            <a:off x="755650" y="1885950"/>
            <a:ext cx="3816350" cy="1476375"/>
          </a:xfrm>
          <a:prstGeom prst="roundRect">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2000" dirty="0">
                <a:latin typeface="Sassoon Infant Rg" panose="02000503030000020003" pitchFamily="50" charset="0"/>
                <a:ea typeface="Sassoon Infant Rg" panose="02000503030000020003" pitchFamily="50" charset="0"/>
              </a:rPr>
              <a:t>Use a magnet to attract any magnetic materials and remove them from the mixture.</a:t>
            </a:r>
          </a:p>
        </p:txBody>
      </p:sp>
      <p:sp>
        <p:nvSpPr>
          <p:cNvPr id="5" name="Rounded Rectangle 4"/>
          <p:cNvSpPr/>
          <p:nvPr/>
        </p:nvSpPr>
        <p:spPr>
          <a:xfrm>
            <a:off x="750885" y="1885950"/>
            <a:ext cx="3816350" cy="1476375"/>
          </a:xfrm>
          <a:prstGeom prst="roundRect">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smtClean="0">
                <a:latin typeface="Londrina Solid" panose="02000506000000020003" pitchFamily="50" charset="0"/>
              </a:rPr>
              <a:t>How?</a:t>
            </a:r>
            <a:endParaRPr lang="en-GB" sz="7200" dirty="0">
              <a:latin typeface="Londrina Solid" panose="02000506000000020003" pitchFamily="50" charset="0"/>
            </a:endParaRPr>
          </a:p>
        </p:txBody>
      </p:sp>
      <p:sp>
        <p:nvSpPr>
          <p:cNvPr id="4" name="Rounded Rectangle 3"/>
          <p:cNvSpPr/>
          <p:nvPr/>
        </p:nvSpPr>
        <p:spPr>
          <a:xfrm>
            <a:off x="4695825" y="1885950"/>
            <a:ext cx="3692525" cy="4016376"/>
          </a:xfrm>
          <a:prstGeom prst="roundRect">
            <a:avLst>
              <a:gd name="adj" fmla="val 6349"/>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4336" y="2580828"/>
            <a:ext cx="3335501" cy="2626620"/>
          </a:xfrm>
          <a:prstGeom prst="rect">
            <a:avLst/>
          </a:prstGeom>
        </p:spPr>
      </p:pic>
    </p:spTree>
    <p:extLst>
      <p:ext uri="{BB962C8B-B14F-4D97-AF65-F5344CB8AC3E}">
        <p14:creationId xmlns:p14="http://schemas.microsoft.com/office/powerpoint/2010/main" val="152775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0411" y="2724150"/>
            <a:ext cx="3811590" cy="3006725"/>
          </a:xfrm>
          <a:prstGeom prst="rect">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bIns="180000" rtlCol="0" anchor="b"/>
          <a:lstStyle/>
          <a:p>
            <a:pPr algn="ctr"/>
            <a:r>
              <a:rPr lang="en-GB" altLang="en-US" sz="1600" dirty="0"/>
              <a:t>This process should be used to separate the mixture of sand and water.</a:t>
            </a:r>
          </a:p>
          <a:p>
            <a:pPr algn="ctr"/>
            <a:r>
              <a:rPr lang="en-GB" altLang="en-US" sz="1600" dirty="0"/>
              <a:t>Sand is insoluble, so it has not dissolved in the water. The sand particles will not be able to get through the tiny holes in the filter paper, but the water particles will.</a:t>
            </a:r>
          </a:p>
          <a:p>
            <a:pPr algn="ctr"/>
            <a:r>
              <a:rPr lang="en-GB" altLang="en-US" sz="1600" dirty="0"/>
              <a:t>The sand will be caught in the filter paper while the water will get through </a:t>
            </a:r>
            <a:r>
              <a:rPr lang="en-GB" altLang="en-US" sz="1600" dirty="0" smtClean="0"/>
              <a:t>                       to </a:t>
            </a:r>
            <a:r>
              <a:rPr lang="en-GB" altLang="en-US" sz="1600" dirty="0"/>
              <a:t>the bowl.</a:t>
            </a:r>
          </a:p>
        </p:txBody>
      </p:sp>
      <p:sp>
        <p:nvSpPr>
          <p:cNvPr id="6" name="Title 5"/>
          <p:cNvSpPr>
            <a:spLocks noGrp="1"/>
          </p:cNvSpPr>
          <p:nvPr>
            <p:ph type="title"/>
          </p:nvPr>
        </p:nvSpPr>
        <p:spPr>
          <a:xfrm>
            <a:off x="457198" y="361948"/>
            <a:ext cx="8220075" cy="1595581"/>
          </a:xfrm>
        </p:spPr>
        <p:txBody>
          <a:bodyPr>
            <a:noAutofit/>
          </a:bodyPr>
          <a:lstStyle/>
          <a:p>
            <a:r>
              <a:rPr lang="en-GB" b="0" dirty="0" smtClean="0">
                <a:latin typeface="Sassoon Infant Rg" panose="02000503030000020003" pitchFamily="50" charset="0"/>
                <a:ea typeface="Sassoon Infant Rg" panose="02000503030000020003" pitchFamily="50" charset="0"/>
              </a:rPr>
              <a:t>Separating Processes - Filtration</a:t>
            </a:r>
            <a:endParaRPr lang="en-GB" b="0" dirty="0">
              <a:latin typeface="Sassoon Infant Rg" panose="02000503030000020003" pitchFamily="50" charset="0"/>
              <a:ea typeface="Sassoon Infant Rg" panose="02000503030000020003" pitchFamily="50" charset="0"/>
            </a:endParaRPr>
          </a:p>
        </p:txBody>
      </p:sp>
      <p:sp>
        <p:nvSpPr>
          <p:cNvPr id="2" name="Rounded Rectangle 1"/>
          <p:cNvSpPr/>
          <p:nvPr/>
        </p:nvSpPr>
        <p:spPr>
          <a:xfrm>
            <a:off x="755650" y="1714500"/>
            <a:ext cx="3816350" cy="1476375"/>
          </a:xfrm>
          <a:prstGeom prst="roundRect">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latin typeface="Sassoon Infant Rg" panose="02000503030000020003" pitchFamily="50" charset="0"/>
                <a:ea typeface="Sassoon Infant Rg" panose="02000503030000020003" pitchFamily="50" charset="0"/>
              </a:rPr>
              <a:t>Line a funnel with filter paper and place it over a beaker. Pour the mixture slowly into the filter paper. The liquid will get through and any insoluble solids will be caught in the filter paper.</a:t>
            </a:r>
          </a:p>
        </p:txBody>
      </p:sp>
      <p:sp>
        <p:nvSpPr>
          <p:cNvPr id="5" name="Rounded Rectangle 4"/>
          <p:cNvSpPr/>
          <p:nvPr/>
        </p:nvSpPr>
        <p:spPr>
          <a:xfrm>
            <a:off x="750885" y="1714499"/>
            <a:ext cx="3816350" cy="1476375"/>
          </a:xfrm>
          <a:prstGeom prst="roundRect">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smtClean="0">
                <a:solidFill>
                  <a:schemeClr val="tx1"/>
                </a:solidFill>
                <a:latin typeface="Londrina Solid" panose="02000506000000020003" pitchFamily="50" charset="0"/>
              </a:rPr>
              <a:t>How?</a:t>
            </a:r>
            <a:endParaRPr lang="en-GB" sz="7200" dirty="0">
              <a:solidFill>
                <a:schemeClr val="tx1"/>
              </a:solidFill>
              <a:latin typeface="Londrina Solid" panose="02000506000000020003" pitchFamily="50" charset="0"/>
            </a:endParaRPr>
          </a:p>
        </p:txBody>
      </p:sp>
      <p:sp>
        <p:nvSpPr>
          <p:cNvPr id="4" name="Rounded Rectangle 3"/>
          <p:cNvSpPr/>
          <p:nvPr/>
        </p:nvSpPr>
        <p:spPr>
          <a:xfrm>
            <a:off x="4695825" y="1714500"/>
            <a:ext cx="3692525" cy="4016376"/>
          </a:xfrm>
          <a:prstGeom prst="roundRect">
            <a:avLst>
              <a:gd name="adj" fmla="val 6349"/>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8086" y="2099184"/>
            <a:ext cx="2748001" cy="3247008"/>
          </a:xfrm>
          <a:prstGeom prst="rect">
            <a:avLst/>
          </a:prstGeom>
        </p:spPr>
      </p:pic>
    </p:spTree>
    <p:extLst>
      <p:ext uri="{BB962C8B-B14F-4D97-AF65-F5344CB8AC3E}">
        <p14:creationId xmlns:p14="http://schemas.microsoft.com/office/powerpoint/2010/main" val="292108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0411" y="2724150"/>
            <a:ext cx="3811590" cy="3006725"/>
          </a:xfrm>
          <a:prstGeom prst="rect">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tIns="360000" bIns="396000" rtlCol="0" anchor="b"/>
          <a:lstStyle/>
          <a:p>
            <a:pPr algn="ctr"/>
            <a:r>
              <a:rPr lang="en-GB" altLang="en-US" sz="1600" dirty="0"/>
              <a:t>Use this process to separate the mixture of raisins and flour.</a:t>
            </a:r>
          </a:p>
          <a:p>
            <a:pPr algn="ctr"/>
            <a:r>
              <a:rPr lang="en-GB" altLang="en-US" sz="1600" dirty="0"/>
              <a:t>The grains of flour are much smaller than the raisins, so they will be able to go through the sieve into the bowl below.</a:t>
            </a:r>
          </a:p>
          <a:p>
            <a:pPr algn="ctr"/>
            <a:r>
              <a:rPr lang="en-GB" altLang="en-US" sz="1600" dirty="0"/>
              <a:t>The raisins are much bigger, and will get caught in the sieve.</a:t>
            </a:r>
          </a:p>
        </p:txBody>
      </p:sp>
      <p:sp>
        <p:nvSpPr>
          <p:cNvPr id="6" name="Title 5"/>
          <p:cNvSpPr>
            <a:spLocks noGrp="1"/>
          </p:cNvSpPr>
          <p:nvPr>
            <p:ph type="title"/>
          </p:nvPr>
        </p:nvSpPr>
        <p:spPr>
          <a:xfrm>
            <a:off x="457198" y="361948"/>
            <a:ext cx="8220075" cy="1595581"/>
          </a:xfrm>
        </p:spPr>
        <p:txBody>
          <a:bodyPr>
            <a:noAutofit/>
          </a:bodyPr>
          <a:lstStyle/>
          <a:p>
            <a:r>
              <a:rPr lang="en-GB" b="0" dirty="0" smtClean="0">
                <a:latin typeface="Sassoon Infant Rg" panose="02000503030000020003" pitchFamily="50" charset="0"/>
                <a:ea typeface="Sassoon Infant Rg" panose="02000503030000020003" pitchFamily="50" charset="0"/>
              </a:rPr>
              <a:t>Separating Processes - Sieving</a:t>
            </a:r>
            <a:endParaRPr lang="en-GB" b="0" dirty="0">
              <a:latin typeface="Sassoon Infant Rg" panose="02000503030000020003" pitchFamily="50" charset="0"/>
              <a:ea typeface="Sassoon Infant Rg" panose="02000503030000020003" pitchFamily="50" charset="0"/>
            </a:endParaRPr>
          </a:p>
        </p:txBody>
      </p:sp>
      <p:sp>
        <p:nvSpPr>
          <p:cNvPr id="2" name="Rounded Rectangle 1"/>
          <p:cNvSpPr/>
          <p:nvPr/>
        </p:nvSpPr>
        <p:spPr>
          <a:xfrm>
            <a:off x="755650" y="1714500"/>
            <a:ext cx="3816350" cy="1476375"/>
          </a:xfrm>
          <a:prstGeom prst="roundRect">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t>Pour the mixture through a sieve held over a bowl. The smaller particles will get through it into the bowl and the larger particles will be caught in the sieve.</a:t>
            </a:r>
          </a:p>
        </p:txBody>
      </p:sp>
      <p:sp>
        <p:nvSpPr>
          <p:cNvPr id="5" name="Rounded Rectangle 4"/>
          <p:cNvSpPr/>
          <p:nvPr/>
        </p:nvSpPr>
        <p:spPr>
          <a:xfrm>
            <a:off x="750885" y="1714499"/>
            <a:ext cx="3816350" cy="1476375"/>
          </a:xfrm>
          <a:prstGeom prst="roundRect">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smtClean="0">
                <a:latin typeface="Londrina Solid" panose="02000506000000020003" pitchFamily="50" charset="0"/>
              </a:rPr>
              <a:t>How?</a:t>
            </a:r>
            <a:endParaRPr lang="en-GB" sz="7200" dirty="0">
              <a:latin typeface="Londrina Solid" panose="02000506000000020003" pitchFamily="50" charset="0"/>
            </a:endParaRPr>
          </a:p>
        </p:txBody>
      </p:sp>
      <p:sp>
        <p:nvSpPr>
          <p:cNvPr id="4" name="Rounded Rectangle 3"/>
          <p:cNvSpPr/>
          <p:nvPr/>
        </p:nvSpPr>
        <p:spPr>
          <a:xfrm>
            <a:off x="4695825" y="1714500"/>
            <a:ext cx="3692525" cy="4016376"/>
          </a:xfrm>
          <a:prstGeom prst="roundRect">
            <a:avLst>
              <a:gd name="adj" fmla="val 6349"/>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033" y="2582140"/>
            <a:ext cx="3498108" cy="2524125"/>
          </a:xfrm>
          <a:prstGeom prst="rect">
            <a:avLst/>
          </a:prstGeom>
        </p:spPr>
      </p:pic>
    </p:spTree>
    <p:extLst>
      <p:ext uri="{BB962C8B-B14F-4D97-AF65-F5344CB8AC3E}">
        <p14:creationId xmlns:p14="http://schemas.microsoft.com/office/powerpoint/2010/main" val="313763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8" y="315625"/>
            <a:ext cx="8220075" cy="1595581"/>
          </a:xfrm>
        </p:spPr>
        <p:txBody>
          <a:bodyPr/>
          <a:lstStyle/>
          <a:p>
            <a:r>
              <a:rPr lang="en-GB" b="0" dirty="0" smtClean="0">
                <a:latin typeface="Sassoon Infant Rg" panose="02000503030000020003" pitchFamily="50" charset="0"/>
                <a:ea typeface="Sassoon Infant Rg" panose="02000503030000020003" pitchFamily="50" charset="0"/>
              </a:rPr>
              <a:t>Separating the Mixtures</a:t>
            </a:r>
            <a:endParaRPr lang="en-GB" b="0" dirty="0">
              <a:latin typeface="Sassoon Infant Rg" panose="02000503030000020003" pitchFamily="50" charset="0"/>
              <a:ea typeface="Sassoon Infant Rg" panose="02000503030000020003" pitchFamily="50" charset="0"/>
            </a:endParaRPr>
          </a:p>
        </p:txBody>
      </p:sp>
      <p:pic>
        <p:nvPicPr>
          <p:cNvPr id="4" name="Group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2" name="Rounded Rectangle 1"/>
          <p:cNvSpPr/>
          <p:nvPr/>
        </p:nvSpPr>
        <p:spPr>
          <a:xfrm>
            <a:off x="1690683" y="1439809"/>
            <a:ext cx="5753100" cy="1198464"/>
          </a:xfrm>
          <a:prstGeom prst="roundRect">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smtClean="0"/>
              <a:t>Have a go at creating some of the mixtures at home (or try making some new ones). Can you separate the mixtures back out again using some of the different processes.</a:t>
            </a:r>
          </a:p>
          <a:p>
            <a:pPr algn="ctr"/>
            <a:r>
              <a:rPr lang="en-GB" altLang="en-US" dirty="0" smtClean="0"/>
              <a:t>MAKE SURE YOU ASK AN ADULT FIRST!</a:t>
            </a:r>
            <a:endParaRPr lang="en-GB" altLang="en-US" dirty="0"/>
          </a:p>
        </p:txBody>
      </p:sp>
      <p:sp>
        <p:nvSpPr>
          <p:cNvPr id="8" name="Rounded Rectangle 7"/>
          <p:cNvSpPr/>
          <p:nvPr/>
        </p:nvSpPr>
        <p:spPr>
          <a:xfrm>
            <a:off x="1690683" y="2766108"/>
            <a:ext cx="5753100" cy="2787138"/>
          </a:xfrm>
          <a:prstGeom prst="roundRect">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stretch>
            <a:fillRect/>
          </a:stretch>
        </p:blipFill>
        <p:spPr>
          <a:xfrm rot="21310743">
            <a:off x="3097035" y="3097058"/>
            <a:ext cx="2940397" cy="212523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9874" y="2939457"/>
            <a:ext cx="627479" cy="627479"/>
          </a:xfrm>
          <a:prstGeom prst="rect">
            <a:avLst/>
          </a:prstGeom>
        </p:spPr>
      </p:pic>
      <p:sp>
        <p:nvSpPr>
          <p:cNvPr id="11" name="Rounded Rectangle 10"/>
          <p:cNvSpPr/>
          <p:nvPr/>
        </p:nvSpPr>
        <p:spPr>
          <a:xfrm>
            <a:off x="1690683" y="5692130"/>
            <a:ext cx="5753100" cy="550654"/>
          </a:xfrm>
          <a:prstGeom prst="roundRect">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smtClean="0"/>
              <a:t>Use the activity sheet if you wish to record your findings.</a:t>
            </a:r>
            <a:endParaRPr lang="en-GB" altLang="en-US" dirty="0"/>
          </a:p>
        </p:txBody>
      </p:sp>
    </p:spTree>
    <p:extLst>
      <p:ext uri="{BB962C8B-B14F-4D97-AF65-F5344CB8AC3E}">
        <p14:creationId xmlns:p14="http://schemas.microsoft.com/office/powerpoint/2010/main" val="4662660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8" y="304798"/>
            <a:ext cx="8220075" cy="1595581"/>
          </a:xfrm>
        </p:spPr>
        <p:txBody>
          <a:bodyPr/>
          <a:lstStyle/>
          <a:p>
            <a:r>
              <a:rPr lang="en-GB" b="0" dirty="0" smtClean="0">
                <a:latin typeface="Sassoon Infant Rg" panose="02000503030000020003" pitchFamily="50" charset="0"/>
                <a:ea typeface="Sassoon Infant Rg" panose="02000503030000020003" pitchFamily="50" charset="0"/>
              </a:rPr>
              <a:t>A Message from the Manager</a:t>
            </a:r>
            <a:endParaRPr lang="en-GB" b="0" dirty="0">
              <a:latin typeface="Sassoon Infant Rg" panose="02000503030000020003" pitchFamily="50" charset="0"/>
              <a:ea typeface="Sassoon Infant Rg" panose="02000503030000020003" pitchFamily="50" charset="0"/>
            </a:endParaRPr>
          </a:p>
        </p:txBody>
      </p:sp>
      <p:pic>
        <p:nvPicPr>
          <p:cNvPr id="4" name="Talking Partne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2" name="Rounded Rectangular Callout 1"/>
          <p:cNvSpPr/>
          <p:nvPr/>
        </p:nvSpPr>
        <p:spPr>
          <a:xfrm>
            <a:off x="3316544" y="1750142"/>
            <a:ext cx="4671756" cy="2684206"/>
          </a:xfrm>
          <a:prstGeom prst="wedgeRoundRectCallout">
            <a:avLst>
              <a:gd name="adj1" fmla="val -66444"/>
              <a:gd name="adj2" fmla="val -31628"/>
              <a:gd name="adj3" fmla="val 16667"/>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Thank you for separating the mixed up materials! </a:t>
            </a:r>
          </a:p>
          <a:p>
            <a:r>
              <a:rPr lang="en-GB" altLang="en-US" dirty="0"/>
              <a:t>Unfortunately, we found one more mixture in the delivery truck. Some of the sand and some of the salt have both mixed with a spilt bottle of water. </a:t>
            </a:r>
            <a:r>
              <a:rPr lang="en-GB" altLang="en-US" b="1" u="sng" dirty="0"/>
              <a:t>How can we separate both the sand and the salt from the water</a:t>
            </a:r>
            <a:r>
              <a:rPr lang="en-GB" altLang="en-US" b="1" u="sng" dirty="0" smtClean="0"/>
              <a:t>? Do you have any ideas?</a:t>
            </a:r>
            <a:endParaRPr lang="en-GB" altLang="en-US" b="1" u="sng" dirty="0"/>
          </a:p>
        </p:txBody>
      </p:sp>
      <p:sp>
        <p:nvSpPr>
          <p:cNvPr id="3" name="Rounded Rectangle 2"/>
          <p:cNvSpPr/>
          <p:nvPr/>
        </p:nvSpPr>
        <p:spPr>
          <a:xfrm>
            <a:off x="3316544" y="4522841"/>
            <a:ext cx="4671756" cy="1569984"/>
          </a:xfrm>
          <a:prstGeom prst="roundRect">
            <a:avLst>
              <a:gd name="adj" fmla="val 17977"/>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9110" y="4838061"/>
            <a:ext cx="2192594" cy="109744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4945" y="4702565"/>
            <a:ext cx="524790" cy="121053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3380" y="4603353"/>
            <a:ext cx="569889" cy="140895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964" y="1511442"/>
            <a:ext cx="1552978" cy="4581383"/>
          </a:xfrm>
          <a:prstGeom prst="rect">
            <a:avLst/>
          </a:prstGeom>
        </p:spPr>
      </p:pic>
    </p:spTree>
    <p:extLst>
      <p:ext uri="{BB962C8B-B14F-4D97-AF65-F5344CB8AC3E}">
        <p14:creationId xmlns:p14="http://schemas.microsoft.com/office/powerpoint/2010/main" val="22129511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t>Success Criteria</a:t>
            </a:r>
            <a:endParaRPr lang="en-US" sz="3600" dirty="0"/>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t>Aim</a:t>
            </a:r>
            <a:endParaRPr lang="en-US" sz="3600" dirty="0"/>
          </a:p>
        </p:txBody>
      </p:sp>
      <p:sp>
        <p:nvSpPr>
          <p:cNvPr id="16" name="Content Placeholder 15"/>
          <p:cNvSpPr>
            <a:spLocks noGrp="1"/>
          </p:cNvSpPr>
          <p:nvPr>
            <p:ph idx="1"/>
          </p:nvPr>
        </p:nvSpPr>
        <p:spPr>
          <a:xfrm>
            <a:off x="628650" y="1127760"/>
            <a:ext cx="7886700" cy="1409700"/>
          </a:xfrm>
        </p:spPr>
        <p:txBody>
          <a:bodyPr>
            <a:noAutofit/>
          </a:bodyPr>
          <a:lstStyle/>
          <a:p>
            <a:r>
              <a:rPr lang="en-US" altLang="zh-CN" dirty="0">
                <a:latin typeface="+mn-lt"/>
                <a:ea typeface="SimSun" panose="02010600030101010101" pitchFamily="2" charset="-122"/>
              </a:rPr>
              <a:t>I can use different processes to separate mixtures of materials.</a:t>
            </a: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mn-lt"/>
                <a:ea typeface="SimSun" panose="02010600030101010101" pitchFamily="2" charset="-122"/>
              </a:rPr>
              <a:t>I can identify different ways materials can be mixed together.</a:t>
            </a:r>
          </a:p>
          <a:p>
            <a:r>
              <a:rPr lang="en-US" altLang="zh-CN" dirty="0">
                <a:latin typeface="+mn-lt"/>
                <a:ea typeface="SimSun" panose="02010600030101010101" pitchFamily="2" charset="-122"/>
              </a:rPr>
              <a:t>I can use sieving, filtering, evaporating and other processes to separate mixtures of materials.</a:t>
            </a:r>
          </a:p>
          <a:p>
            <a:r>
              <a:rPr lang="en-US" altLang="zh-CN" dirty="0">
                <a:latin typeface="+mn-lt"/>
                <a:ea typeface="SimSun" panose="02010600030101010101" pitchFamily="2" charset="-122"/>
              </a:rPr>
              <a:t>I know when to use which processes to separate mixtures.</a:t>
            </a: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762" y="512762"/>
            <a:ext cx="8173967" cy="5832475"/>
          </a:xfrm>
          <a:prstGeom prst="rect">
            <a:avLst/>
          </a:prstGeom>
        </p:spPr>
      </p:pic>
      <p:sp>
        <p:nvSpPr>
          <p:cNvPr id="3" name="Rounded Rectangle 2"/>
          <p:cNvSpPr/>
          <p:nvPr/>
        </p:nvSpPr>
        <p:spPr>
          <a:xfrm>
            <a:off x="2397211" y="930875"/>
            <a:ext cx="4333104" cy="675503"/>
          </a:xfrm>
          <a:prstGeom prst="roundRect">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a:xfrm>
            <a:off x="486762" y="470835"/>
            <a:ext cx="8220075" cy="1595581"/>
          </a:xfrm>
        </p:spPr>
        <p:txBody>
          <a:bodyPr/>
          <a:lstStyle/>
          <a:p>
            <a:r>
              <a:rPr lang="en-GB" b="0" dirty="0" smtClean="0">
                <a:solidFill>
                  <a:schemeClr val="bg1"/>
                </a:solidFill>
                <a:latin typeface="Sassoon Infant Rg" panose="02000503030000020003" pitchFamily="50" charset="0"/>
                <a:ea typeface="Sassoon Infant Rg" panose="02000503030000020003" pitchFamily="50" charset="0"/>
              </a:rPr>
              <a:t>Supermarket Chaos!</a:t>
            </a:r>
            <a:endParaRPr lang="en-GB" b="0" dirty="0">
              <a:solidFill>
                <a:schemeClr val="bg1"/>
              </a:solidFill>
              <a:latin typeface="Sassoon Infant Rg" panose="02000503030000020003" pitchFamily="50" charset="0"/>
              <a:ea typeface="Sassoon Infant Rg" panose="02000503030000020003" pitchFamily="50" charset="0"/>
            </a:endParaRPr>
          </a:p>
        </p:txBody>
      </p:sp>
      <p:sp>
        <p:nvSpPr>
          <p:cNvPr id="4" name="Rounded Rectangle 3"/>
          <p:cNvSpPr/>
          <p:nvPr/>
        </p:nvSpPr>
        <p:spPr>
          <a:xfrm>
            <a:off x="755650" y="2081354"/>
            <a:ext cx="2860761" cy="4011471"/>
          </a:xfrm>
          <a:prstGeom prst="roundRect">
            <a:avLst>
              <a:gd name="adj" fmla="val 4573"/>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t>A local supermarket has had a disaster</a:t>
            </a:r>
            <a:r>
              <a:rPr lang="en-GB" altLang="en-US" sz="1600" dirty="0" smtClean="0"/>
              <a:t>!</a:t>
            </a:r>
          </a:p>
          <a:p>
            <a:endParaRPr lang="en-GB" altLang="en-US" sz="1600" dirty="0"/>
          </a:p>
          <a:p>
            <a:r>
              <a:rPr lang="en-GB" altLang="en-US" sz="1600" dirty="0"/>
              <a:t>Lots of their goods have got mixed up after a delivery truck was loaded up incorrectly</a:t>
            </a:r>
            <a:r>
              <a:rPr lang="en-GB" altLang="en-US" sz="1600" dirty="0" smtClean="0"/>
              <a:t>.</a:t>
            </a:r>
          </a:p>
          <a:p>
            <a:endParaRPr lang="en-GB" altLang="en-US" sz="1600" dirty="0"/>
          </a:p>
          <a:p>
            <a:r>
              <a:rPr lang="en-GB" altLang="en-US" sz="1600" dirty="0"/>
              <a:t>The manager of the supermarket has asked for your help in separating all the items so that they can be put out on the shelves</a:t>
            </a:r>
            <a:r>
              <a:rPr lang="en-GB" altLang="en-US" sz="1600" dirty="0" smtClean="0"/>
              <a:t>.</a:t>
            </a:r>
          </a:p>
          <a:p>
            <a:endParaRPr lang="en-GB" altLang="en-US" sz="1600" dirty="0"/>
          </a:p>
          <a:p>
            <a:r>
              <a:rPr lang="en-GB" altLang="en-US" sz="1600" dirty="0"/>
              <a:t>Have a look at the jumbled up materials and think about how they have been mixed together.</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GB" b="0" dirty="0" smtClean="0">
                <a:latin typeface="+mn-lt"/>
              </a:rPr>
              <a:t>Mixed Materials – Sand and Water</a:t>
            </a:r>
            <a:endParaRPr lang="en-GB" b="0" dirty="0">
              <a:latin typeface="+mn-lt"/>
            </a:endParaRPr>
          </a:p>
        </p:txBody>
      </p:sp>
      <p:sp>
        <p:nvSpPr>
          <p:cNvPr id="2" name="Rounded Rectangle 1"/>
          <p:cNvSpPr/>
          <p:nvPr/>
        </p:nvSpPr>
        <p:spPr>
          <a:xfrm>
            <a:off x="763888" y="2710249"/>
            <a:ext cx="3750447" cy="2660821"/>
          </a:xfrm>
          <a:prstGeom prst="roundRect">
            <a:avLst>
              <a:gd name="adj" fmla="val 4593"/>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4637903" y="2710248"/>
            <a:ext cx="3750447" cy="2660821"/>
          </a:xfrm>
          <a:prstGeom prst="roundRect">
            <a:avLst>
              <a:gd name="adj" fmla="val 4593"/>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le 2"/>
          <p:cNvSpPr/>
          <p:nvPr/>
        </p:nvSpPr>
        <p:spPr>
          <a:xfrm>
            <a:off x="755650" y="2081354"/>
            <a:ext cx="7632700" cy="546516"/>
          </a:xfrm>
          <a:prstGeom prst="roundRect">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Several water bottles have leaked into a bag of play sand</a:t>
            </a:r>
            <a:r>
              <a:rPr lang="en-GB" altLang="en-US" dirty="0">
                <a:latin typeface="BPreplay" panose="02000503000000020004" pitchFamily="50"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289" y="3136298"/>
            <a:ext cx="3613643" cy="180871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6642" y="2837905"/>
            <a:ext cx="972967" cy="2405504"/>
          </a:xfrm>
          <a:prstGeom prst="rect">
            <a:avLst/>
          </a:prstGeom>
        </p:spPr>
      </p:pic>
    </p:spTree>
    <p:extLst>
      <p:ext uri="{BB962C8B-B14F-4D97-AF65-F5344CB8AC3E}">
        <p14:creationId xmlns:p14="http://schemas.microsoft.com/office/powerpoint/2010/main" val="4662237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GB" b="0" dirty="0" smtClean="0">
                <a:latin typeface="+mn-lt"/>
              </a:rPr>
              <a:t>Mixed Materials – Salt and Water</a:t>
            </a:r>
            <a:endParaRPr lang="en-GB" b="0" dirty="0">
              <a:latin typeface="+mn-lt"/>
            </a:endParaRPr>
          </a:p>
        </p:txBody>
      </p:sp>
      <p:sp>
        <p:nvSpPr>
          <p:cNvPr id="2" name="Rounded Rectangle 1"/>
          <p:cNvSpPr/>
          <p:nvPr/>
        </p:nvSpPr>
        <p:spPr>
          <a:xfrm>
            <a:off x="763888" y="2710249"/>
            <a:ext cx="3750447" cy="2660821"/>
          </a:xfrm>
          <a:prstGeom prst="roundRect">
            <a:avLst>
              <a:gd name="adj" fmla="val 4593"/>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4637903" y="2710248"/>
            <a:ext cx="3750447" cy="2660821"/>
          </a:xfrm>
          <a:prstGeom prst="roundRect">
            <a:avLst>
              <a:gd name="adj" fmla="val 4593"/>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le 2"/>
          <p:cNvSpPr/>
          <p:nvPr/>
        </p:nvSpPr>
        <p:spPr>
          <a:xfrm>
            <a:off x="755650" y="1943100"/>
            <a:ext cx="7632700" cy="684770"/>
          </a:xfrm>
          <a:prstGeom prst="roundRect">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A bag of salt has split open and the salt has mixed with some water from the water bottles.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6642" y="2837905"/>
            <a:ext cx="972967" cy="240550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47" y="2882948"/>
            <a:ext cx="1019178" cy="2350936"/>
          </a:xfrm>
          <a:prstGeom prst="rect">
            <a:avLst/>
          </a:prstGeom>
        </p:spPr>
      </p:pic>
    </p:spTree>
    <p:extLst>
      <p:ext uri="{BB962C8B-B14F-4D97-AF65-F5344CB8AC3E}">
        <p14:creationId xmlns:p14="http://schemas.microsoft.com/office/powerpoint/2010/main" val="18043975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GB" b="0" dirty="0" smtClean="0">
                <a:latin typeface="+mn-lt"/>
              </a:rPr>
              <a:t>Mixed Materials – Raisins and Flour</a:t>
            </a:r>
            <a:endParaRPr lang="en-GB" b="0" dirty="0">
              <a:latin typeface="+mn-lt"/>
            </a:endParaRPr>
          </a:p>
        </p:txBody>
      </p:sp>
      <p:sp>
        <p:nvSpPr>
          <p:cNvPr id="2" name="Rounded Rectangle 1"/>
          <p:cNvSpPr/>
          <p:nvPr/>
        </p:nvSpPr>
        <p:spPr>
          <a:xfrm>
            <a:off x="763888" y="2710249"/>
            <a:ext cx="3750447" cy="2660821"/>
          </a:xfrm>
          <a:prstGeom prst="roundRect">
            <a:avLst>
              <a:gd name="adj" fmla="val 4593"/>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4637903" y="2710248"/>
            <a:ext cx="3750447" cy="2660821"/>
          </a:xfrm>
          <a:prstGeom prst="roundRect">
            <a:avLst>
              <a:gd name="adj" fmla="val 4593"/>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le 2"/>
          <p:cNvSpPr/>
          <p:nvPr/>
        </p:nvSpPr>
        <p:spPr>
          <a:xfrm>
            <a:off x="755650" y="2081354"/>
            <a:ext cx="7632700" cy="546516"/>
          </a:xfrm>
          <a:prstGeom prst="roundRect">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Raisins have poured out of their boxes into the bags of flour</a:t>
            </a:r>
            <a:r>
              <a:rPr lang="en-GB" altLang="en-US" dirty="0">
                <a:latin typeface="BPreplay" panose="02000503000000020004" pitchFamily="50"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596" y="2914803"/>
            <a:ext cx="2883029" cy="225170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0700" y="2848128"/>
            <a:ext cx="1825991" cy="2381558"/>
          </a:xfrm>
          <a:prstGeom prst="rect">
            <a:avLst/>
          </a:prstGeom>
        </p:spPr>
      </p:pic>
    </p:spTree>
    <p:extLst>
      <p:ext uri="{BB962C8B-B14F-4D97-AF65-F5344CB8AC3E}">
        <p14:creationId xmlns:p14="http://schemas.microsoft.com/office/powerpoint/2010/main" val="2625727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en-GB" b="0" dirty="0" smtClean="0">
                <a:latin typeface="+mn-lt"/>
              </a:rPr>
              <a:t>Mixed Materials – </a:t>
            </a:r>
            <a:br>
              <a:rPr lang="en-GB" b="0" dirty="0" smtClean="0">
                <a:latin typeface="+mn-lt"/>
              </a:rPr>
            </a:br>
            <a:r>
              <a:rPr lang="en-GB" b="0" dirty="0" smtClean="0">
                <a:latin typeface="+mn-lt"/>
              </a:rPr>
              <a:t>Paper clips and Rice</a:t>
            </a:r>
            <a:endParaRPr lang="en-GB" b="0" dirty="0">
              <a:latin typeface="+mn-lt"/>
            </a:endParaRPr>
          </a:p>
        </p:txBody>
      </p:sp>
      <p:sp>
        <p:nvSpPr>
          <p:cNvPr id="2" name="Rounded Rectangle 1"/>
          <p:cNvSpPr/>
          <p:nvPr/>
        </p:nvSpPr>
        <p:spPr>
          <a:xfrm>
            <a:off x="763888" y="2710249"/>
            <a:ext cx="3750447" cy="2660821"/>
          </a:xfrm>
          <a:prstGeom prst="roundRect">
            <a:avLst>
              <a:gd name="adj" fmla="val 4593"/>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4637903" y="2710248"/>
            <a:ext cx="3750447" cy="2660821"/>
          </a:xfrm>
          <a:prstGeom prst="roundRect">
            <a:avLst>
              <a:gd name="adj" fmla="val 4593"/>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le 2"/>
          <p:cNvSpPr/>
          <p:nvPr/>
        </p:nvSpPr>
        <p:spPr>
          <a:xfrm>
            <a:off x="755650" y="2081354"/>
            <a:ext cx="7632700" cy="546516"/>
          </a:xfrm>
          <a:prstGeom prst="roundRect">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t>Some boxes of paper clips have spilled into the bags of rice</a:t>
            </a:r>
            <a:r>
              <a:rPr lang="en-GB" altLang="en-US" dirty="0">
                <a:latin typeface="BPreplay" panose="02000503000000020004" pitchFamily="50" charset="0"/>
              </a:rPr>
              <a:t>.</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4441" y="2814302"/>
            <a:ext cx="3349340" cy="245271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0787" y="2862937"/>
            <a:ext cx="1504678" cy="2355441"/>
          </a:xfrm>
          <a:prstGeom prst="rect">
            <a:avLst/>
          </a:prstGeom>
        </p:spPr>
      </p:pic>
    </p:spTree>
    <p:extLst>
      <p:ext uri="{BB962C8B-B14F-4D97-AF65-F5344CB8AC3E}">
        <p14:creationId xmlns:p14="http://schemas.microsoft.com/office/powerpoint/2010/main" val="1465147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050" y="358058"/>
            <a:ext cx="8220075" cy="1595581"/>
          </a:xfrm>
        </p:spPr>
        <p:txBody>
          <a:bodyPr>
            <a:normAutofit/>
          </a:bodyPr>
          <a:lstStyle/>
          <a:p>
            <a:r>
              <a:rPr lang="en-GB" altLang="en-US" sz="2400" dirty="0"/>
              <a:t>Have a look at the jumbled up </a:t>
            </a:r>
            <a:r>
              <a:rPr lang="en-GB" altLang="en-US" sz="2400" dirty="0" smtClean="0"/>
              <a:t>materials. Can </a:t>
            </a:r>
            <a:br>
              <a:rPr lang="en-GB" altLang="en-US" sz="2400" dirty="0" smtClean="0"/>
            </a:br>
            <a:r>
              <a:rPr lang="en-GB" altLang="en-US" sz="2400" dirty="0" smtClean="0"/>
              <a:t>you match how </a:t>
            </a:r>
            <a:r>
              <a:rPr lang="en-GB" altLang="en-US" sz="2400" dirty="0"/>
              <a:t>they have been mixed </a:t>
            </a:r>
            <a:r>
              <a:rPr lang="en-GB" altLang="en-US" sz="2400" dirty="0" smtClean="0"/>
              <a:t>together?</a:t>
            </a:r>
            <a:endParaRPr lang="en-GB" altLang="en-US" sz="2400" dirty="0"/>
          </a:p>
        </p:txBody>
      </p:sp>
      <p:pic>
        <p:nvPicPr>
          <p:cNvPr id="4" name="Talking Partne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2" name="Rounded Rectangle 1"/>
          <p:cNvSpPr/>
          <p:nvPr/>
        </p:nvSpPr>
        <p:spPr>
          <a:xfrm>
            <a:off x="755650" y="1733550"/>
            <a:ext cx="1774876" cy="1695450"/>
          </a:xfrm>
          <a:prstGeom prst="roundRect">
            <a:avLst>
              <a:gd name="adj" fmla="val 7747"/>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1. A suspension - a mixture of a liquid and solid particles that will not dissolve.</a:t>
            </a:r>
          </a:p>
        </p:txBody>
      </p:sp>
      <p:sp>
        <p:nvSpPr>
          <p:cNvPr id="8" name="Rounded Rectangle 7"/>
          <p:cNvSpPr/>
          <p:nvPr/>
        </p:nvSpPr>
        <p:spPr>
          <a:xfrm>
            <a:off x="2722560" y="1733550"/>
            <a:ext cx="1774876" cy="1695450"/>
          </a:xfrm>
          <a:prstGeom prst="roundRect">
            <a:avLst>
              <a:gd name="adj" fmla="val 7747"/>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2. A mixture of two solids.</a:t>
            </a:r>
          </a:p>
        </p:txBody>
      </p:sp>
      <p:sp>
        <p:nvSpPr>
          <p:cNvPr id="9" name="Rounded Rectangle 8"/>
          <p:cNvSpPr/>
          <p:nvPr/>
        </p:nvSpPr>
        <p:spPr>
          <a:xfrm>
            <a:off x="4689470" y="1733550"/>
            <a:ext cx="1774876" cy="1695450"/>
          </a:xfrm>
          <a:prstGeom prst="roundRect">
            <a:avLst>
              <a:gd name="adj" fmla="val 7747"/>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3. A solution - a solid dissolved in a liquid.</a:t>
            </a:r>
          </a:p>
        </p:txBody>
      </p:sp>
      <p:sp>
        <p:nvSpPr>
          <p:cNvPr id="10" name="Rounded Rectangle 9"/>
          <p:cNvSpPr/>
          <p:nvPr/>
        </p:nvSpPr>
        <p:spPr>
          <a:xfrm>
            <a:off x="6613474" y="1733550"/>
            <a:ext cx="1774876" cy="1695450"/>
          </a:xfrm>
          <a:prstGeom prst="roundRect">
            <a:avLst>
              <a:gd name="adj" fmla="val 7747"/>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4. A mixture of two solids</a:t>
            </a:r>
            <a:r>
              <a:rPr lang="en-GB" altLang="en-US" dirty="0">
                <a:latin typeface="BPreplay" panose="02000503000000020004" pitchFamily="50" charset="0"/>
              </a:rPr>
              <a:t>.</a:t>
            </a:r>
          </a:p>
        </p:txBody>
      </p:sp>
      <p:sp>
        <p:nvSpPr>
          <p:cNvPr id="3" name="Rounded Rectangle 2"/>
          <p:cNvSpPr/>
          <p:nvPr/>
        </p:nvSpPr>
        <p:spPr>
          <a:xfrm>
            <a:off x="755650" y="3590925"/>
            <a:ext cx="1774876" cy="2501900"/>
          </a:xfrm>
          <a:prstGeom prst="roundRect">
            <a:avLst>
              <a:gd name="adj" fmla="val 9154"/>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solidFill>
                  <a:schemeClr val="tx1"/>
                </a:solidFill>
              </a:rPr>
              <a:t>A. Sand and water.</a:t>
            </a:r>
            <a:endParaRPr lang="en-GB" dirty="0">
              <a:solidFill>
                <a:schemeClr val="tx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995" y="5269916"/>
            <a:ext cx="1444186" cy="7228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2680" y="4340517"/>
            <a:ext cx="320816" cy="793166"/>
          </a:xfrm>
          <a:prstGeom prst="rect">
            <a:avLst/>
          </a:prstGeom>
        </p:spPr>
      </p:pic>
      <p:sp>
        <p:nvSpPr>
          <p:cNvPr id="13" name="Rounded Rectangle 12"/>
          <p:cNvSpPr/>
          <p:nvPr/>
        </p:nvSpPr>
        <p:spPr>
          <a:xfrm>
            <a:off x="2722560" y="3590925"/>
            <a:ext cx="1774876" cy="2501900"/>
          </a:xfrm>
          <a:prstGeom prst="roundRect">
            <a:avLst>
              <a:gd name="adj" fmla="val 9154"/>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solidFill>
                  <a:schemeClr val="tx1"/>
                </a:solidFill>
              </a:rPr>
              <a:t>B. Raisins and flour.</a:t>
            </a:r>
            <a:endParaRPr lang="en-GB" dirty="0">
              <a:solidFill>
                <a:schemeClr val="tx1"/>
              </a:solidFill>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2684" y="4311794"/>
            <a:ext cx="934628" cy="729965"/>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9954" y="5086456"/>
            <a:ext cx="722729" cy="942622"/>
          </a:xfrm>
          <a:prstGeom prst="rect">
            <a:avLst/>
          </a:prstGeom>
        </p:spPr>
      </p:pic>
      <p:sp>
        <p:nvSpPr>
          <p:cNvPr id="16" name="Rounded Rectangle 15"/>
          <p:cNvSpPr/>
          <p:nvPr/>
        </p:nvSpPr>
        <p:spPr>
          <a:xfrm>
            <a:off x="4689470" y="3590925"/>
            <a:ext cx="1774876" cy="2501900"/>
          </a:xfrm>
          <a:prstGeom prst="roundRect">
            <a:avLst>
              <a:gd name="adj" fmla="val 9154"/>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solidFill>
                  <a:schemeClr val="tx1"/>
                </a:solidFill>
              </a:rPr>
              <a:t>C. Paper clips and rice.</a:t>
            </a:r>
            <a:endParaRPr lang="en-GB" dirty="0">
              <a:solidFill>
                <a:schemeClr val="tx1"/>
              </a:solidFill>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4869" y="4276364"/>
            <a:ext cx="752029" cy="550709"/>
          </a:xfrm>
          <a:prstGeom prst="rect">
            <a:avLst/>
          </a:prstGeom>
        </p:spPr>
      </p:pic>
      <p:sp>
        <p:nvSpPr>
          <p:cNvPr id="18" name="Rounded Rectangle 17"/>
          <p:cNvSpPr/>
          <p:nvPr/>
        </p:nvSpPr>
        <p:spPr>
          <a:xfrm>
            <a:off x="6613474" y="3590925"/>
            <a:ext cx="1774876" cy="2501900"/>
          </a:xfrm>
          <a:prstGeom prst="roundRect">
            <a:avLst>
              <a:gd name="adj" fmla="val 9154"/>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solidFill>
                  <a:schemeClr val="tx1"/>
                </a:solidFill>
              </a:rPr>
              <a:t>D. Salt and water.</a:t>
            </a:r>
            <a:endParaRPr lang="en-GB" dirty="0">
              <a:solidFill>
                <a:schemeClr val="tx1"/>
              </a:solidFill>
            </a:endParaRP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5128" y="4387139"/>
            <a:ext cx="615605" cy="1420014"/>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9958" y="4276364"/>
            <a:ext cx="619167" cy="1530789"/>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1544" y="4911104"/>
            <a:ext cx="714173" cy="1117974"/>
          </a:xfrm>
          <a:prstGeom prst="rect">
            <a:avLst/>
          </a:prstGeom>
        </p:spPr>
      </p:pic>
    </p:spTree>
    <p:extLst>
      <p:ext uri="{BB962C8B-B14F-4D97-AF65-F5344CB8AC3E}">
        <p14:creationId xmlns:p14="http://schemas.microsoft.com/office/powerpoint/2010/main" val="1609599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1314450"/>
            <a:ext cx="7632700" cy="428625"/>
          </a:xfrm>
          <a:prstGeom prst="rect">
            <a:avLst/>
          </a:prstGeom>
          <a:solidFill>
            <a:srgbClr val="B8E1FF"/>
          </a:solidFill>
          <a:ln>
            <a:solidFill>
              <a:srgbClr val="B8E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ysClr val="windowText" lastClr="000000"/>
                </a:solidFill>
              </a:rPr>
              <a:t>How did you do?</a:t>
            </a:r>
            <a:endParaRPr lang="en-GB" dirty="0">
              <a:solidFill>
                <a:sysClr val="windowText" lastClr="000000"/>
              </a:solidFill>
            </a:endParaRPr>
          </a:p>
        </p:txBody>
      </p:sp>
      <p:sp>
        <p:nvSpPr>
          <p:cNvPr id="6" name="Title 5"/>
          <p:cNvSpPr>
            <a:spLocks noGrp="1"/>
          </p:cNvSpPr>
          <p:nvPr>
            <p:ph type="title"/>
          </p:nvPr>
        </p:nvSpPr>
        <p:spPr>
          <a:xfrm>
            <a:off x="461962" y="635953"/>
            <a:ext cx="8220075" cy="748766"/>
          </a:xfrm>
        </p:spPr>
        <p:txBody>
          <a:bodyPr>
            <a:noAutofit/>
          </a:bodyPr>
          <a:lstStyle/>
          <a:p>
            <a:r>
              <a:rPr lang="en-GB" b="0" dirty="0" smtClean="0">
                <a:latin typeface="Sassoon Infant Rg" panose="02000503030000020003" pitchFamily="50" charset="0"/>
                <a:ea typeface="Sassoon Infant Rg" panose="02000503030000020003" pitchFamily="50" charset="0"/>
              </a:rPr>
              <a:t>Mixed Materials</a:t>
            </a:r>
            <a:endParaRPr lang="en-GB" b="0" dirty="0">
              <a:latin typeface="Sassoon Infant Rg" panose="02000503030000020003" pitchFamily="50" charset="0"/>
              <a:ea typeface="Sassoon Infant Rg" panose="02000503030000020003" pitchFamily="50" charset="0"/>
            </a:endParaRPr>
          </a:p>
        </p:txBody>
      </p:sp>
      <p:pic>
        <p:nvPicPr>
          <p:cNvPr id="4" name="Talking Partne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5600"/>
            <a:ext cx="864000" cy="864000"/>
          </a:xfrm>
          <a:prstGeom prst="rect">
            <a:avLst/>
          </a:prstGeom>
        </p:spPr>
      </p:pic>
      <p:sp>
        <p:nvSpPr>
          <p:cNvPr id="2" name="Rounded Rectangle 1"/>
          <p:cNvSpPr/>
          <p:nvPr/>
        </p:nvSpPr>
        <p:spPr>
          <a:xfrm>
            <a:off x="755650" y="1905000"/>
            <a:ext cx="1774876" cy="1695450"/>
          </a:xfrm>
          <a:prstGeom prst="roundRect">
            <a:avLst>
              <a:gd name="adj" fmla="val 0"/>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1. A suspension - a mixture of a liquid and solid particles that will not dissolve.</a:t>
            </a:r>
          </a:p>
        </p:txBody>
      </p:sp>
      <p:sp>
        <p:nvSpPr>
          <p:cNvPr id="8" name="Rounded Rectangle 7"/>
          <p:cNvSpPr/>
          <p:nvPr/>
        </p:nvSpPr>
        <p:spPr>
          <a:xfrm>
            <a:off x="2722560" y="1905000"/>
            <a:ext cx="1774876" cy="1695450"/>
          </a:xfrm>
          <a:prstGeom prst="roundRect">
            <a:avLst>
              <a:gd name="adj" fmla="val 0"/>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2. A mixture of two solids.</a:t>
            </a:r>
          </a:p>
        </p:txBody>
      </p:sp>
      <p:sp>
        <p:nvSpPr>
          <p:cNvPr id="9" name="Rounded Rectangle 8"/>
          <p:cNvSpPr/>
          <p:nvPr/>
        </p:nvSpPr>
        <p:spPr>
          <a:xfrm>
            <a:off x="4689470" y="1905000"/>
            <a:ext cx="1774876" cy="1695450"/>
          </a:xfrm>
          <a:prstGeom prst="roundRect">
            <a:avLst>
              <a:gd name="adj" fmla="val 0"/>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3. A solution - a solid dissolved in a liquid.</a:t>
            </a:r>
          </a:p>
        </p:txBody>
      </p:sp>
      <p:sp>
        <p:nvSpPr>
          <p:cNvPr id="10" name="Rounded Rectangle 9"/>
          <p:cNvSpPr/>
          <p:nvPr/>
        </p:nvSpPr>
        <p:spPr>
          <a:xfrm>
            <a:off x="6613474" y="1905000"/>
            <a:ext cx="1774876" cy="1695450"/>
          </a:xfrm>
          <a:prstGeom prst="roundRect">
            <a:avLst>
              <a:gd name="adj" fmla="val 0"/>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4. A mixture of two solids</a:t>
            </a:r>
            <a:r>
              <a:rPr lang="en-GB" altLang="en-US" dirty="0">
                <a:latin typeface="BPreplay" panose="02000503000000020004" pitchFamily="50" charset="0"/>
              </a:rPr>
              <a:t>.</a:t>
            </a:r>
          </a:p>
        </p:txBody>
      </p:sp>
      <p:sp>
        <p:nvSpPr>
          <p:cNvPr id="3" name="Rounded Rectangle 2"/>
          <p:cNvSpPr/>
          <p:nvPr/>
        </p:nvSpPr>
        <p:spPr>
          <a:xfrm>
            <a:off x="755650" y="3600450"/>
            <a:ext cx="1774876" cy="2492375"/>
          </a:xfrm>
          <a:prstGeom prst="roundRect">
            <a:avLst>
              <a:gd name="adj" fmla="val 0"/>
            </a:avLst>
          </a:prstGeom>
          <a:solidFill>
            <a:srgbClr val="228CDB"/>
          </a:solidFill>
          <a:ln>
            <a:solidFill>
              <a:srgbClr val="228CD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t>A. Sand and water.</a:t>
            </a:r>
            <a:endParaRPr lang="en-GB"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995" y="5269916"/>
            <a:ext cx="1444186" cy="7228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2680" y="4340517"/>
            <a:ext cx="320816" cy="793166"/>
          </a:xfrm>
          <a:prstGeom prst="rect">
            <a:avLst/>
          </a:prstGeom>
        </p:spPr>
      </p:pic>
      <p:sp>
        <p:nvSpPr>
          <p:cNvPr id="13" name="Rounded Rectangle 12"/>
          <p:cNvSpPr/>
          <p:nvPr/>
        </p:nvSpPr>
        <p:spPr>
          <a:xfrm>
            <a:off x="2722560" y="3600450"/>
            <a:ext cx="1774876" cy="2492375"/>
          </a:xfrm>
          <a:prstGeom prst="roundRect">
            <a:avLst>
              <a:gd name="adj" fmla="val 0"/>
            </a:avLst>
          </a:prstGeom>
          <a:solidFill>
            <a:srgbClr val="C19AB7"/>
          </a:solidFill>
          <a:ln>
            <a:solidFill>
              <a:srgbClr val="C19AB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t>B. Raisins and flour.</a:t>
            </a:r>
            <a:endParaRPr lang="en-GB" dirty="0"/>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2684" y="4311794"/>
            <a:ext cx="934628" cy="729965"/>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9954" y="5086456"/>
            <a:ext cx="722729" cy="942622"/>
          </a:xfrm>
          <a:prstGeom prst="rect">
            <a:avLst/>
          </a:prstGeom>
        </p:spPr>
      </p:pic>
      <p:sp>
        <p:nvSpPr>
          <p:cNvPr id="16" name="Rounded Rectangle 15"/>
          <p:cNvSpPr/>
          <p:nvPr/>
        </p:nvSpPr>
        <p:spPr>
          <a:xfrm>
            <a:off x="6613474" y="3600450"/>
            <a:ext cx="1774876" cy="2498014"/>
          </a:xfrm>
          <a:prstGeom prst="roundRect">
            <a:avLst>
              <a:gd name="adj" fmla="val 0"/>
            </a:avLst>
          </a:prstGeom>
          <a:solidFill>
            <a:srgbClr val="4267AC"/>
          </a:solidFill>
          <a:ln>
            <a:solidFill>
              <a:srgbClr val="4267A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t>C. Paper clips and rice.</a:t>
            </a:r>
            <a:endParaRPr lang="en-GB" dirty="0"/>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4669" y="4238264"/>
            <a:ext cx="772321" cy="565569"/>
          </a:xfrm>
          <a:prstGeom prst="rect">
            <a:avLst/>
          </a:prstGeom>
        </p:spPr>
      </p:pic>
      <p:sp>
        <p:nvSpPr>
          <p:cNvPr id="18" name="Rounded Rectangle 17"/>
          <p:cNvSpPr/>
          <p:nvPr/>
        </p:nvSpPr>
        <p:spPr>
          <a:xfrm>
            <a:off x="4689470" y="3600450"/>
            <a:ext cx="1774876" cy="2492375"/>
          </a:xfrm>
          <a:prstGeom prst="roundRect">
            <a:avLst>
              <a:gd name="adj" fmla="val 0"/>
            </a:avLst>
          </a:prstGeom>
          <a:solidFill>
            <a:srgbClr val="9C95DC"/>
          </a:solidFill>
          <a:ln>
            <a:solidFill>
              <a:srgbClr val="9C95D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t>D. Salt and water.</a:t>
            </a:r>
            <a:endParaRPr lang="en-GB" dirty="0"/>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31124" y="4387139"/>
            <a:ext cx="615605" cy="1420014"/>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95954" y="4276364"/>
            <a:ext cx="619167" cy="1530789"/>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58431" y="4877691"/>
            <a:ext cx="736659" cy="1153175"/>
          </a:xfrm>
          <a:prstGeom prst="rect">
            <a:avLst/>
          </a:prstGeom>
        </p:spPr>
      </p:pic>
    </p:spTree>
    <p:extLst>
      <p:ext uri="{BB962C8B-B14F-4D97-AF65-F5344CB8AC3E}">
        <p14:creationId xmlns:p14="http://schemas.microsoft.com/office/powerpoint/2010/main" val="39304316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1104</TotalTime>
  <Words>1013</Words>
  <Application>Microsoft Office PowerPoint</Application>
  <PresentationFormat>On-screen Show (4:3)</PresentationFormat>
  <Paragraphs>92</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Sassoon Infant Md</vt:lpstr>
      <vt:lpstr>Arial</vt:lpstr>
      <vt:lpstr>Sassoon Infant Rg</vt:lpstr>
      <vt:lpstr>Londrina Solid</vt:lpstr>
      <vt:lpstr>Calibri</vt:lpstr>
      <vt:lpstr>SimSun</vt:lpstr>
      <vt:lpstr>BPreplay</vt:lpstr>
      <vt:lpstr>Office Theme</vt:lpstr>
      <vt:lpstr>PowerPoint Presentation</vt:lpstr>
      <vt:lpstr>PowerPoint Presentation</vt:lpstr>
      <vt:lpstr>Supermarket Chaos!</vt:lpstr>
      <vt:lpstr>Mixed Materials – Sand and Water</vt:lpstr>
      <vt:lpstr>Mixed Materials – Salt and Water</vt:lpstr>
      <vt:lpstr>Mixed Materials – Raisins and Flour</vt:lpstr>
      <vt:lpstr>Mixed Materials –  Paper clips and Rice</vt:lpstr>
      <vt:lpstr>Have a look at the jumbled up materials. Can  you match how they have been mixed together?</vt:lpstr>
      <vt:lpstr>Mixed Materials</vt:lpstr>
      <vt:lpstr>Mixed Materials</vt:lpstr>
      <vt:lpstr>Separating Processes</vt:lpstr>
      <vt:lpstr>Separating Processes - Evaporation</vt:lpstr>
      <vt:lpstr>Separating Processes –  Magnetic Attraction</vt:lpstr>
      <vt:lpstr>Separating Processes - Filtration</vt:lpstr>
      <vt:lpstr>Separating Processes - Sieving</vt:lpstr>
      <vt:lpstr>Separating the Mixtures</vt:lpstr>
      <vt:lpstr>A Message from the Manager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L. K. Goodchild</cp:lastModifiedBy>
  <cp:revision>85</cp:revision>
  <dcterms:created xsi:type="dcterms:W3CDTF">2014-10-01T16:09:27Z</dcterms:created>
  <dcterms:modified xsi:type="dcterms:W3CDTF">2020-07-04T10:32:38Z</dcterms:modified>
</cp:coreProperties>
</file>